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55"/>
  </p:notesMasterIdLst>
  <p:handoutMasterIdLst>
    <p:handoutMasterId r:id="rId56"/>
  </p:handoutMasterIdLst>
  <p:sldIdLst>
    <p:sldId id="294" r:id="rId3"/>
    <p:sldId id="422" r:id="rId4"/>
    <p:sldId id="491" r:id="rId5"/>
    <p:sldId id="497" r:id="rId6"/>
    <p:sldId id="547" r:id="rId7"/>
    <p:sldId id="548" r:id="rId8"/>
    <p:sldId id="549" r:id="rId9"/>
    <p:sldId id="550" r:id="rId10"/>
    <p:sldId id="545" r:id="rId11"/>
    <p:sldId id="546" r:id="rId12"/>
    <p:sldId id="503" r:id="rId13"/>
    <p:sldId id="504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4" r:id="rId43"/>
    <p:sldId id="535" r:id="rId44"/>
    <p:sldId id="536" r:id="rId45"/>
    <p:sldId id="537" r:id="rId46"/>
    <p:sldId id="538" r:id="rId47"/>
    <p:sldId id="539" r:id="rId48"/>
    <p:sldId id="540" r:id="rId49"/>
    <p:sldId id="541" r:id="rId50"/>
    <p:sldId id="542" r:id="rId51"/>
    <p:sldId id="543" r:id="rId52"/>
    <p:sldId id="544" r:id="rId53"/>
    <p:sldId id="296" r:id="rId54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20EE7"/>
    <a:srgbClr val="A7FBA3"/>
    <a:srgbClr val="6600FF"/>
    <a:srgbClr val="0099CC"/>
    <a:srgbClr val="FF99CC"/>
    <a:srgbClr val="B71E42"/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76C5C3-3457-4C7D-86A9-E6EC1674BB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22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C43AE-0CBF-4810-97F8-373AB4877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96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60D33E2-05B2-480C-924A-2D9A47A0B4FB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1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51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9B6359F-C0AB-44CB-B925-6F46A345E507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717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194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7CF4DA0-3DFF-434B-8291-454C5955CA13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21</a:t>
            </a:fld>
            <a:endParaRPr kumimoji="0" lang="en-GB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86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726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0AD2A1E-492B-412E-BA4D-DD5E1EAC8E99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22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07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7371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4B1BD60-F096-4D6B-AC92-24FA0476E1F3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23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27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591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959F895-E937-4AF2-A086-3FD794F679FC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24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48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6351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4FF9FF0-2F40-43EA-A2DE-DB0604C94BD0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25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68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1637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6CBD208-81C0-415D-BA79-D0E81515B0D2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26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89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6720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02E5945-9C7D-466F-BF1B-2583E4AABAD9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27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5587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09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9777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375093C-77FE-4CC6-B65A-EC9ED9B94DD9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28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5587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301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1469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28119C4-92EE-40BE-B502-278E21A3DD1E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29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013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68DE761-BBBD-4B51-B5EE-FBC1FAB72116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775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89F42C1-93C2-45A0-8876-DAAEE55EB0D6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30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71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6689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9B02456-6627-4C32-A80F-046A4F465053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31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1249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F7E84E0-E260-42A9-87BD-F4D3E24C43B9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32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12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7754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5F9C5CE-E0D3-49FE-95DB-E9E810F48326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33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32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0582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63AACEC-FFCB-43CB-94E2-45F4502F6E0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34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53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4072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E17B0CA-2118-477D-A427-FE4C670E31F6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35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5587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73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6797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7F368FA-EC54-4C8B-8F6E-8781C9D6B562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36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5587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93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2299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E33162-5C19-485E-9BD2-855F9BFB4045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37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14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2770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32F3068-2259-44D4-A889-C0596D4372F7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38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34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2646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C9BAE4D-8590-497B-B060-004BE7BDF4B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39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55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878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BC1D628-1410-4911-8D18-2F888919FE67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22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4016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539742A-4B64-4E9F-8072-F8F214842111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40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75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0348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AE7F69F-10EC-429E-8093-4EDF66E3EDEE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41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96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5051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5B7EE9C-14CA-433D-8B08-36169513B92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42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16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0740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F62D49F-9209-466B-BC41-77CA3DFA9525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43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37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69089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123A568-D258-4246-84E9-976E7DDC5C89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44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57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0995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176DAF0-993F-46B1-A443-5F4C6FA7C4C7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45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78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77629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5C6D3BB-2B94-402D-BEE7-052D676BFC56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46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98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0713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B141FA6-BE39-44DB-AC61-3A0B0B032FEC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47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19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98206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60893AF-EBAA-487E-A8AA-252308CEB64B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48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39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54233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4014438-6752-4A9C-934A-03E20C9C7C79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49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60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511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7CA9E2A-6671-4B32-B9D6-9468D4E331E1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43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20924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92BD830-C709-411A-9B02-D19E83ACEFE0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50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80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762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591B319-F46B-42F8-A5C0-29D69361749E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63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652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59CA755-E848-4E68-9E1B-9E7D2E8BABA5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84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154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35FBB69-7474-4236-A477-682E388D6E7D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04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22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22C3A33-FB8F-42CA-8BFC-BAB420E9832A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717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25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453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B6FC576-5523-42BE-A295-CBE75832F739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717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4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27738" cy="479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952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46D30-583E-4784-9ECA-137FD44C4F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1550"/>
      </p:ext>
    </p:extLst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38200"/>
            <a:ext cx="20764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769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15651"/>
      </p:ext>
    </p:extLst>
  </p:cSld>
  <p:clrMapOvr>
    <a:masterClrMapping/>
  </p:clrMapOvr>
  <p:transition spd="slow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BD89E-A577-45AE-8DB0-1359142C83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6980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A48B-4C79-42D5-BF63-46FED54216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40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0CB4-51F0-4E9E-AFCF-934C8F7E41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12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34880" cy="45249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600" y="1604329"/>
            <a:ext cx="4036320" cy="45249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6F13-7C0F-411B-BDAA-2D80E1EE5B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684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3CD4-7969-4A9A-93A8-6C0F403557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768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0A5C-6D34-4150-A022-776234108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1968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1E5D5-329A-443C-A53F-30A3286E8E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0336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D23B-2DA9-48B8-B75F-642C81B799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751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40255"/>
      </p:ext>
    </p:extLst>
  </p:cSld>
  <p:clrMapOvr>
    <a:masterClrMapping/>
  </p:clrMapOvr>
  <p:transition spd="slow">
    <p:cover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3F8B-A20A-47D2-AF37-0AAA34964C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1140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A801-07A6-4E63-9274-85FC9C7CDC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6830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921" y="273629"/>
            <a:ext cx="2052000" cy="5855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19200" cy="585565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4FF9B-33EB-4F90-8521-DF614F1BC6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93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736330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76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076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50191"/>
      </p:ext>
    </p:extLst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0027"/>
      </p:ext>
    </p:extLst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11826"/>
      </p:ext>
    </p:extLst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779566"/>
      </p:ext>
    </p:extLst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796796"/>
      </p:ext>
    </p:extLst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78765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u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09440" cy="11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0944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0960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27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7856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27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0960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27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B8A725-7880-40BC-95CA-626A56B535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85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07526" rtl="0" eaLnBrk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ctr" defTabSz="407526" rtl="0" eaLnBrk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ctr" defTabSz="407526" rtl="0" eaLnBrk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ctr" defTabSz="407526" rtl="0" eaLnBrk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414726" algn="ctr" defTabSz="407526" rtl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829452" algn="ctr" defTabSz="407526" rtl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1244178" algn="ctr" defTabSz="407526" rtl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1658904" algn="ctr" defTabSz="407526" rtl="0" fontAlgn="base" hangingPunct="0">
        <a:lnSpc>
          <a:spcPct val="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991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72966" indent="-277925" algn="l" defTabSz="407526" rtl="0" eaLnBrk="0" fontAlgn="base" hangingPunct="0">
        <a:lnSpc>
          <a:spcPct val="38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903" kern="1200">
          <a:solidFill>
            <a:srgbClr val="000000"/>
          </a:solidFill>
          <a:latin typeface="+mn-lt"/>
          <a:ea typeface="+mn-ea"/>
          <a:cs typeface="+mn-cs"/>
        </a:defRPr>
      </a:lvl1pPr>
      <a:lvl2pPr marL="764652" indent="-254884" algn="l" defTabSz="407526" rtl="0" eaLnBrk="0" fontAlgn="base" hangingPunct="0">
        <a:lnSpc>
          <a:spcPct val="38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156338" indent="-192963" algn="l" defTabSz="407526" rtl="0" eaLnBrk="0" fontAlgn="base" hangingPunct="0">
        <a:lnSpc>
          <a:spcPct val="38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48023" indent="-177123" algn="l" defTabSz="407526" rtl="0" eaLnBrk="0" fontAlgn="base" hangingPunct="0">
        <a:lnSpc>
          <a:spcPct val="38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39709" indent="-178563" algn="l" defTabSz="407526" rtl="0" eaLnBrk="0" fontAlgn="base" hangingPunct="0">
        <a:lnSpc>
          <a:spcPct val="38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m4a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7.m4a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9.m4a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9.m4a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5.m4a"/><Relationship Id="rId7" Type="http://schemas.openxmlformats.org/officeDocument/2006/relationships/image" Target="../media/image20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15.m4a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7.m4a"/><Relationship Id="rId7" Type="http://schemas.openxmlformats.org/officeDocument/2006/relationships/image" Target="../media/image21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17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1.m4a"/><Relationship Id="rId7" Type="http://schemas.openxmlformats.org/officeDocument/2006/relationships/image" Target="../media/image16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audio" Target="../media/media21.m4a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2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4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6.m4a"/><Relationship Id="rId7" Type="http://schemas.openxmlformats.org/officeDocument/2006/relationships/image" Target="../media/image1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audio" Target="../media/media26.m4a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1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1.png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6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6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6.png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6.png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6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5.xml"/><Relationship Id="rId9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2.png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8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1.png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9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3.png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4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3048000"/>
            <a:ext cx="8458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9pPr>
          </a:lstStyle>
          <a:p>
            <a:r>
              <a:rPr lang="en-GB" sz="2800" b="0" u="sng" dirty="0" smtClean="0"/>
              <a:t>Les </a:t>
            </a:r>
            <a:r>
              <a:rPr lang="en-GB" sz="2800" b="0" u="sng" dirty="0" err="1" smtClean="0"/>
              <a:t>quatre</a:t>
            </a:r>
            <a:r>
              <a:rPr lang="en-GB" sz="2800" b="0" u="sng" dirty="0" smtClean="0"/>
              <a:t> </a:t>
            </a:r>
            <a:r>
              <a:rPr lang="en-GB" sz="2800" b="0" u="sng" dirty="0" err="1" smtClean="0"/>
              <a:t>amis</a:t>
            </a:r>
            <a:endParaRPr lang="en-GB" sz="2800" b="0" u="sng" dirty="0" smtClean="0"/>
          </a:p>
          <a:p>
            <a:endParaRPr lang="en-GB" sz="2800" b="0" u="sng" dirty="0" smtClean="0"/>
          </a:p>
          <a:p>
            <a:r>
              <a:rPr lang="en-GB" sz="2800" b="0" u="sng" dirty="0" smtClean="0"/>
              <a:t>L.O.</a:t>
            </a:r>
            <a:r>
              <a:rPr lang="en-GB" sz="2800" b="0" u="sng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0" u="sng" dirty="0">
                <a:latin typeface="Comic Sans MS" pitchFamily="66" charset="0"/>
                <a:cs typeface="Arial" pitchFamily="34" charset="0"/>
              </a:rPr>
              <a:t>to notice the spelling of</a:t>
            </a:r>
          </a:p>
          <a:p>
            <a:r>
              <a:rPr lang="en-US" sz="2800" b="0" u="sng" dirty="0">
                <a:latin typeface="Comic Sans MS" pitchFamily="66" charset="0"/>
                <a:cs typeface="Arial" pitchFamily="34" charset="0"/>
              </a:rPr>
              <a:t>familiar </a:t>
            </a:r>
            <a:r>
              <a:rPr lang="en-US" sz="2800" b="0" u="sng" dirty="0" smtClean="0">
                <a:latin typeface="Comic Sans MS" pitchFamily="66" charset="0"/>
                <a:cs typeface="Arial" pitchFamily="34" charset="0"/>
              </a:rPr>
              <a:t>words</a:t>
            </a:r>
            <a:endParaRPr lang="en-US" sz="2800" b="0" u="sng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Picture 2" descr="Clipart - french fla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56138"/>
            <a:ext cx="2857521" cy="19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889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ch</a:t>
            </a:r>
            <a:r>
              <a:rPr lang="en-US" dirty="0" smtClean="0"/>
              <a:t>” sound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1927"/>
            <a:ext cx="8305800" cy="3962400"/>
          </a:xfrm>
        </p:spPr>
        <p:txBody>
          <a:bodyPr/>
          <a:lstStyle/>
          <a:p>
            <a:r>
              <a:rPr lang="en-US" dirty="0" smtClean="0"/>
              <a:t>You already </a:t>
            </a:r>
            <a:r>
              <a:rPr lang="en-US" dirty="0"/>
              <a:t>know other words starting with “</a:t>
            </a:r>
            <a:r>
              <a:rPr lang="en-US" dirty="0" err="1"/>
              <a:t>ch</a:t>
            </a:r>
            <a:r>
              <a:rPr lang="en-US" dirty="0"/>
              <a:t>” like:</a:t>
            </a:r>
          </a:p>
          <a:p>
            <a:pPr>
              <a:buFontTx/>
              <a:buChar char="-"/>
            </a:pPr>
            <a:r>
              <a:rPr lang="en-US" dirty="0" smtClean="0"/>
              <a:t>cheval</a:t>
            </a:r>
            <a:r>
              <a:rPr lang="en-US" dirty="0"/>
              <a:t>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chat </a:t>
            </a:r>
            <a:r>
              <a:rPr lang="en-US" dirty="0"/>
              <a:t>(cat),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chouette</a:t>
            </a:r>
            <a:r>
              <a:rPr lang="en-US" dirty="0"/>
              <a:t>! (cool!)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Notice the spelling “</a:t>
            </a:r>
            <a:r>
              <a:rPr lang="en-US" dirty="0" err="1" smtClean="0"/>
              <a:t>ch</a:t>
            </a:r>
            <a:r>
              <a:rPr lang="en-US" dirty="0" smtClean="0"/>
              <a:t>”  that makes the “</a:t>
            </a:r>
            <a:r>
              <a:rPr lang="en-US" dirty="0" err="1" smtClean="0"/>
              <a:t>sh</a:t>
            </a:r>
            <a:r>
              <a:rPr lang="en-US" dirty="0" smtClean="0"/>
              <a:t>” </a:t>
            </a:r>
            <a:r>
              <a:rPr lang="en-US" dirty="0"/>
              <a:t>sound in French?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084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801" y="3239760"/>
            <a:ext cx="552960" cy="552960"/>
          </a:xfrm>
          <a:prstGeom prst="rect">
            <a:avLst/>
          </a:prstGeom>
        </p:spPr>
      </p:pic>
      <p:pic>
        <p:nvPicPr>
          <p:cNvPr id="3" name="Picture 2" descr="Book Hardcover Object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5105400" cy="6096000"/>
          </a:xfrm>
          <a:prstGeom prst="rect">
            <a:avLst/>
          </a:prstGeom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800225" y="1066800"/>
            <a:ext cx="3505200" cy="24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4898" dirty="0">
                <a:solidFill>
                  <a:srgbClr val="000000"/>
                </a:solidFill>
                <a:latin typeface="Comic Sans MS" panose="030F0702030302020204" pitchFamily="66" charset="0"/>
              </a:rPr>
              <a:t>Les </a:t>
            </a:r>
            <a:r>
              <a:rPr lang="en-GB" altLang="en-US" sz="4898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Quatres</a:t>
            </a:r>
            <a:endParaRPr lang="en-GB" altLang="en-US" sz="4898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4898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898" dirty="0">
                <a:solidFill>
                  <a:srgbClr val="000000"/>
                </a:solidFill>
                <a:latin typeface="Comic Sans MS" panose="030F0702030302020204" pitchFamily="66" charset="0"/>
              </a:rPr>
              <a:t>Amis.</a:t>
            </a:r>
          </a:p>
        </p:txBody>
      </p:sp>
      <p:pic>
        <p:nvPicPr>
          <p:cNvPr id="4" name="Picture 3" descr="phot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724639"/>
            <a:ext cx="1200150" cy="15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281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vector graphic: Book, Draft, Open, Read, Sketch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255241" cy="5943600"/>
          </a:xfrm>
          <a:prstGeom prst="rect">
            <a:avLst/>
          </a:prstGeom>
        </p:spPr>
      </p:pic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257800" y="1406236"/>
            <a:ext cx="3311641" cy="82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Il fait beau.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81320" y="1406236"/>
            <a:ext cx="552960" cy="552960"/>
          </a:xfrm>
          <a:prstGeom prst="rect">
            <a:avLst/>
          </a:prstGeom>
        </p:spPr>
      </p:pic>
      <p:pic>
        <p:nvPicPr>
          <p:cNvPr id="3" name="Picture 2" descr="Free vector graphic: Day, Sun, Cloud, Summer, Sunny - Free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13740"/>
            <a:ext cx="2619120" cy="3132663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534280" y="3336458"/>
            <a:ext cx="3059101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Le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soleil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brille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81320" y="3550298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8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306081" y="5388840"/>
            <a:ext cx="669456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      Le petit cheval noir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se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promène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dans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les champs.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81" y="2612521"/>
            <a:ext cx="4510080" cy="24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1" y="2122920"/>
            <a:ext cx="2939040" cy="22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7848600" y="360"/>
            <a:ext cx="1132681" cy="990239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7030" y="2612521"/>
            <a:ext cx="552960" cy="55296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6096000" y="1442890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Say with me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Le petit cheval noir”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1966" y="2760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90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306081" y="5388840"/>
            <a:ext cx="653184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Il voit un beau pommier avec une grosse pomme rouge.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40" y="667081"/>
            <a:ext cx="5823959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01" y="2285641"/>
            <a:ext cx="1795680" cy="13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Freeform 4"/>
          <p:cNvSpPr>
            <a:spLocks noChangeArrowheads="1"/>
          </p:cNvSpPr>
          <p:nvPr/>
        </p:nvSpPr>
        <p:spPr bwMode="auto">
          <a:xfrm>
            <a:off x="5104801" y="2199241"/>
            <a:ext cx="252000" cy="283680"/>
          </a:xfrm>
          <a:custGeom>
            <a:avLst/>
            <a:gdLst>
              <a:gd name="T0" fmla="*/ 0 w 771"/>
              <a:gd name="T1" fmla="*/ 0 h 867"/>
              <a:gd name="T2" fmla="*/ 69543 w 771"/>
              <a:gd name="T3" fmla="*/ 173502 h 867"/>
              <a:gd name="T4" fmla="*/ 242860 w 771"/>
              <a:gd name="T5" fmla="*/ 173502 h 867"/>
              <a:gd name="T6" fmla="*/ 277452 w 771"/>
              <a:gd name="T7" fmla="*/ 312376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303876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2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0" y="2939401"/>
            <a:ext cx="4510080" cy="19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" y="4735081"/>
            <a:ext cx="9144000" cy="20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   «Oh»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le petit cheval noir, 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quelle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belle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rouge.  Je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voudrais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bien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manger la belle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rouge.»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80" y="2113372"/>
            <a:ext cx="2939040" cy="22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8327521" y="361"/>
            <a:ext cx="653760" cy="65376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 flipH="1">
            <a:off x="816481" y="327241"/>
            <a:ext cx="3265920" cy="1470240"/>
          </a:xfrm>
          <a:prstGeom prst="wedgeEllipseCallout">
            <a:avLst>
              <a:gd name="adj1" fmla="val -22074"/>
              <a:gd name="adj2" fmla="val 104505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2452" rIns="81638" bIns="42452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Oh, quelle belle pomme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rouge.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 Je voudrais bien manger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la belle pomme rouge.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979200" y="816841"/>
            <a:ext cx="228672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095536" y="591275"/>
            <a:ext cx="24307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33481"/>
            <a:ext cx="1143361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366" y="3019788"/>
            <a:ext cx="552960" cy="55296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6199909" y="2572394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What do you think 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horse wants to eat?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>
            <a:off x="6458684" y="3403471"/>
            <a:ext cx="295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Answer: the red apple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10269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5061600" cy="48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" y="4572361"/>
            <a:ext cx="9144000" cy="22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26881" y="4735081"/>
            <a:ext cx="865440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2721" y="4899240"/>
            <a:ext cx="8817120" cy="16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Alors, le petit cheval noir essaie de prendre la pomme, mais c'est impossible!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776321" y="1306441"/>
            <a:ext cx="16416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1" y="2432521"/>
            <a:ext cx="3039840" cy="246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1" y="1397161"/>
            <a:ext cx="1049760" cy="8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430" y="338868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016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0" y="2939401"/>
            <a:ext cx="4510080" cy="19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" y="4735081"/>
            <a:ext cx="9144000" cy="20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      «Hmmm» dit le petit cheval noir, «je vais chercher mon ami, le mouton.»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1" y="2122920"/>
            <a:ext cx="2939040" cy="22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8327521" y="361"/>
            <a:ext cx="653760" cy="65376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 flipH="1">
            <a:off x="653761" y="652681"/>
            <a:ext cx="2939040" cy="1143360"/>
          </a:xfrm>
          <a:prstGeom prst="wedgeEllipseCallout">
            <a:avLst>
              <a:gd name="adj1" fmla="val -35639"/>
              <a:gd name="adj2" fmla="val 12010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2452" rIns="81638" bIns="42452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Hmmm, je vais chercher mon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 ami, le mouton.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979200" y="816841"/>
            <a:ext cx="228672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999360" y="979561"/>
            <a:ext cx="24307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9" y="54580"/>
            <a:ext cx="1143361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694" y="2893726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6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1" y="2612520"/>
            <a:ext cx="7673760" cy="473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02" y="394026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26881" y="5224681"/>
            <a:ext cx="8490240" cy="157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Le cheval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galope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le cheval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galope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vers</a:t>
            </a: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la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maison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du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petit mouton blanc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161" y="3811245"/>
            <a:ext cx="552960" cy="5529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5964780" y="3430962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Say with me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petit mouton blanc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”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4489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57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1" y="62281"/>
            <a:ext cx="7449120" cy="46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230582" y="5397246"/>
            <a:ext cx="4397520" cy="5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Toc, toc, toc!</a:t>
            </a:r>
          </a:p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" y="3429000"/>
            <a:ext cx="552960" cy="5529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463572" y="4714299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Say it with me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toc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toc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toc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4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4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By the end of this lesson you will be able to</a:t>
            </a:r>
            <a:r>
              <a:rPr lang="en-GB" sz="4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notice </a:t>
            </a:r>
            <a:r>
              <a:rPr lang="en-US" sz="2800" dirty="0"/>
              <a:t>the spelling of familiar words</a:t>
            </a:r>
            <a:r>
              <a:rPr lang="en-GB" sz="2800" dirty="0" smtClean="0"/>
              <a:t>.</a:t>
            </a:r>
            <a:endParaRPr lang="en-GB" sz="2800" dirty="0" smtClean="0"/>
          </a:p>
          <a:p>
            <a:endParaRPr lang="en-GB" sz="2800" dirty="0"/>
          </a:p>
          <a:p>
            <a:r>
              <a:rPr lang="en-US" sz="2800" dirty="0" err="1" smtClean="0"/>
              <a:t>recognise</a:t>
            </a:r>
            <a:r>
              <a:rPr lang="en-US" sz="2800" dirty="0" smtClean="0"/>
              <a:t> </a:t>
            </a:r>
            <a:r>
              <a:rPr lang="en-US" sz="2800" dirty="0"/>
              <a:t>some familiar words in written </a:t>
            </a:r>
            <a:r>
              <a:rPr lang="en-US" sz="2800" dirty="0" smtClean="0"/>
              <a:t>form</a:t>
            </a:r>
          </a:p>
          <a:p>
            <a:endParaRPr lang="en-GB" sz="2800" dirty="0" smtClean="0"/>
          </a:p>
          <a:p>
            <a:r>
              <a:rPr lang="en-GB" sz="2800" dirty="0"/>
              <a:t>s</a:t>
            </a:r>
            <a:r>
              <a:rPr lang="en-GB" sz="2800" dirty="0" smtClean="0"/>
              <a:t>ing </a:t>
            </a:r>
            <a:r>
              <a:rPr lang="en-GB" sz="2800" dirty="0" smtClean="0"/>
              <a:t>a song in French.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00820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01" y="62281"/>
            <a:ext cx="7449120" cy="46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" y="4572361"/>
            <a:ext cx="9144000" cy="38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C'est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qui?»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mouton blanc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C'est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cheval noir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  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Viens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m'aider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s'il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pl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âit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»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Oui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j'arrive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tout de suite.»</a:t>
            </a:r>
          </a:p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407526" hangingPunct="0">
              <a:lnSpc>
                <a:spcPct val="7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5641"/>
            <a:ext cx="2939040" cy="22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01" y="3591721"/>
            <a:ext cx="179568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2610721" y="1306441"/>
            <a:ext cx="2286720" cy="1470240"/>
          </a:xfrm>
          <a:prstGeom prst="wedgeEllipseCallout">
            <a:avLst>
              <a:gd name="adj1" fmla="val -33255"/>
              <a:gd name="adj2" fmla="val 5457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C'est moi, 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 le petit cheval noir.  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Viens m'aider s'il te pl</a:t>
            </a:r>
            <a:r>
              <a:rPr lang="en-GB" altLang="en-US" sz="1633">
                <a:solidFill>
                  <a:srgbClr val="000000"/>
                </a:solidFill>
                <a:cs typeface="Arial" panose="020B0604020202020204" pitchFamily="34" charset="0"/>
              </a:rPr>
              <a:t>âit.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 flipH="1">
            <a:off x="2776320" y="3266281"/>
            <a:ext cx="2286720" cy="980640"/>
          </a:xfrm>
          <a:prstGeom prst="wedgeEllipseCallout">
            <a:avLst>
              <a:gd name="adj1" fmla="val -61477"/>
              <a:gd name="adj2" fmla="val 2226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Oui, j'arrive tout de suite.</a:t>
            </a:r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 flipH="1">
            <a:off x="4407841" y="1306441"/>
            <a:ext cx="1632960" cy="653760"/>
          </a:xfrm>
          <a:prstGeom prst="wedgeEllipseCallout">
            <a:avLst>
              <a:gd name="adj1" fmla="val -2292"/>
              <a:gd name="adj2" fmla="val 307611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6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C'est qui?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56" y="5105400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2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06081" y="5388840"/>
            <a:ext cx="653184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Alors les deux amis retournent au pommier.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Freeform 4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3266281"/>
            <a:ext cx="277632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61" y="391860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4704120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4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306081" y="5388840"/>
            <a:ext cx="653184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Le mouton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belle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rouge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Freeform 4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81" y="342900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681" y="3724201"/>
            <a:ext cx="552960" cy="55296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5957635" y="3226154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Say with me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la belle </a:t>
            </a:r>
            <a:r>
              <a:rPr lang="en-US" sz="2000" dirty="0" err="1">
                <a:solidFill>
                  <a:srgbClr val="FF0000"/>
                </a:solidFill>
              </a:rPr>
              <a:t>pomme</a:t>
            </a:r>
            <a:r>
              <a:rPr lang="en-US" sz="2000" dirty="0">
                <a:solidFill>
                  <a:srgbClr val="FF0000"/>
                </a:solidFill>
              </a:rPr>
              <a:t> rouge</a:t>
            </a:r>
            <a:r>
              <a:rPr lang="en-US" sz="2400" dirty="0">
                <a:solidFill>
                  <a:srgbClr val="FF0000"/>
                </a:solidFill>
              </a:rPr>
              <a:t>”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37921" y="4717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2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0" y="2939401"/>
            <a:ext cx="4510080" cy="19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" y="4735081"/>
            <a:ext cx="9144000" cy="20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      «Oh» dit le petit mouton blanc. «Quelle belle pomme rouge.  Je voudrais bien manger la belle pomme rouge.»</a:t>
            </a:r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8327521" y="361"/>
            <a:ext cx="653760" cy="65376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979200" y="816841"/>
            <a:ext cx="228672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999360" y="979561"/>
            <a:ext cx="24307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880" y="33481"/>
            <a:ext cx="1143361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61" y="2449801"/>
            <a:ext cx="3103200" cy="19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3" name="AutoShape 8"/>
          <p:cNvSpPr>
            <a:spLocks noChangeArrowheads="1"/>
          </p:cNvSpPr>
          <p:nvPr/>
        </p:nvSpPr>
        <p:spPr bwMode="auto">
          <a:xfrm flipH="1">
            <a:off x="816481" y="327241"/>
            <a:ext cx="3265920" cy="1470240"/>
          </a:xfrm>
          <a:prstGeom prst="wedgeEllipseCallout">
            <a:avLst>
              <a:gd name="adj1" fmla="val -27931"/>
              <a:gd name="adj2" fmla="val 117931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2452" rIns="81638" bIns="42452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Oh, quelle belle pomme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rouge.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 Je voudrais bien manger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la belle pomme rouge.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694" y="3021078"/>
            <a:ext cx="552960" cy="55296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6260727" y="1587164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What do you think 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sheep wants to eat?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6519502" y="2418241"/>
            <a:ext cx="295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Answer: the red apple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19614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«Vite, vite» dit le petit cheval noir, «monte sur mon dos.»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Freeform 4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60" y="3266281"/>
            <a:ext cx="277632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61" y="391860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4898880" y="1796041"/>
            <a:ext cx="2286720" cy="1143360"/>
          </a:xfrm>
          <a:prstGeom prst="wedgeEllipseCallout">
            <a:avLst>
              <a:gd name="adj1" fmla="val -25833"/>
              <a:gd name="adj2" fmla="val 12403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3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Vite, vite. monte sur mon dos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801" y="3866859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98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19" y="-15480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0" y="2612521"/>
            <a:ext cx="277632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21" y="203652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62721" y="4899241"/>
            <a:ext cx="8817120" cy="249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Donc, le petit mouton monte sur le dos du cheval.  Il essaie de prendre la pomme, mais c'est impossible!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641" y="317988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48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0" y="2939401"/>
            <a:ext cx="4510080" cy="19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" y="4735081"/>
            <a:ext cx="9144000" cy="20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   «Hmmm»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mouton blanc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«je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vais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chercher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mon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ami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le lapin.»</a:t>
            </a:r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8327521" y="361"/>
            <a:ext cx="653760" cy="65376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 flipH="1">
            <a:off x="4734721" y="327241"/>
            <a:ext cx="2939040" cy="1307520"/>
          </a:xfrm>
          <a:prstGeom prst="wedgeEllipseCallout">
            <a:avLst>
              <a:gd name="adj1" fmla="val 8005"/>
              <a:gd name="adj2" fmla="val 128185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2452" rIns="81638" bIns="42452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Hmmm, je vais chercher mon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 ami, le lapin.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979200" y="816841"/>
            <a:ext cx="228672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999360" y="979561"/>
            <a:ext cx="24307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721"/>
            <a:ext cx="1143361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1" y="2285641"/>
            <a:ext cx="310320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4621" y="3284281"/>
            <a:ext cx="552960" cy="55296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5957635" y="3226154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Say with me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“</a:t>
            </a:r>
            <a:r>
              <a:rPr lang="en-US" sz="2000" dirty="0" smtClean="0">
                <a:solidFill>
                  <a:srgbClr val="FF0000"/>
                </a:solidFill>
              </a:rPr>
              <a:t>le petit mouton blanc</a:t>
            </a:r>
            <a:r>
              <a:rPr lang="en-US" sz="2400" dirty="0" smtClean="0"/>
              <a:t>”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98660" y="4219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2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715360" cy="40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26881" y="5224680"/>
            <a:ext cx="849024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Le mouton court, le mouton court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vers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la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maison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du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petit lapin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881" y="3124200"/>
            <a:ext cx="552960" cy="5529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6362628" y="2286000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Who lives in this house?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6621403" y="3117077"/>
            <a:ext cx="295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Answer: the grey rabbit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37469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2449801"/>
            <a:ext cx="3755520" cy="24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0"/>
            <a:ext cx="5253120" cy="37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" y="3591721"/>
            <a:ext cx="9144000" cy="55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Toc, toc, toc!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C'est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qui?»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lapin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C'est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mouton blanc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  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Viens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m'aider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s'il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pl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âit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»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Oui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j'arrive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tout de suite.»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1"/>
            <a:ext cx="2122560" cy="166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1632960" y="489961"/>
            <a:ext cx="2286720" cy="1470240"/>
          </a:xfrm>
          <a:prstGeom prst="wedgeEllipseCallout">
            <a:avLst>
              <a:gd name="adj1" fmla="val -33255"/>
              <a:gd name="adj2" fmla="val 5457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C'est moi, 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 le petit mouton blanc.  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Viens m'aider s'il te pl</a:t>
            </a:r>
            <a:r>
              <a:rPr lang="en-GB" altLang="en-US" sz="1633">
                <a:solidFill>
                  <a:srgbClr val="000000"/>
                </a:solidFill>
                <a:cs typeface="Arial" panose="020B0604020202020204" pitchFamily="34" charset="0"/>
              </a:rPr>
              <a:t>âit.</a:t>
            </a:r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 flipH="1">
            <a:off x="3428641" y="163081"/>
            <a:ext cx="1632960" cy="653760"/>
          </a:xfrm>
          <a:prstGeom prst="wedgeEllipseCallout">
            <a:avLst>
              <a:gd name="adj1" fmla="val 59236"/>
              <a:gd name="adj2" fmla="val 348648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6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C'est qui?</a:t>
            </a:r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 flipH="1">
            <a:off x="1632961" y="2122921"/>
            <a:ext cx="1470240" cy="980640"/>
          </a:xfrm>
          <a:prstGeom prst="wedgeEllipseCallout">
            <a:avLst>
              <a:gd name="adj1" fmla="val -67838"/>
              <a:gd name="adj2" fmla="val 2226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Oui, j'arrive tout de suite.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59" y="367452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02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20" y="365508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306081" y="5388840"/>
            <a:ext cx="653184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Alors les deux amis retournent au pommier.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" name="Freeform 5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1" y="342900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173" y="344772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song: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286000"/>
            <a:ext cx="65436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004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Freeform 3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60" y="411300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306081" y="5388840"/>
            <a:ext cx="653184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Le lapin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belle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rouge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3276600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0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0" y="2939401"/>
            <a:ext cx="4510080" cy="19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8327521" y="361"/>
            <a:ext cx="653760" cy="65376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979200" y="816841"/>
            <a:ext cx="228672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999360" y="979561"/>
            <a:ext cx="24307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9" y="33481"/>
            <a:ext cx="1143361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5" name="AutoShape 6"/>
          <p:cNvSpPr>
            <a:spLocks noChangeArrowheads="1"/>
          </p:cNvSpPr>
          <p:nvPr/>
        </p:nvSpPr>
        <p:spPr bwMode="auto">
          <a:xfrm flipH="1">
            <a:off x="1630080" y="1143721"/>
            <a:ext cx="3265920" cy="1470240"/>
          </a:xfrm>
          <a:prstGeom prst="wedgeEllipseCallout">
            <a:avLst>
              <a:gd name="adj1" fmla="val -27931"/>
              <a:gd name="adj2" fmla="val 117931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2452" rIns="81638" bIns="42452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Oh, quelle belle pomme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rouge.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 Je voudrais bien manger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la belle pomme rouge.</a:t>
            </a:r>
          </a:p>
        </p:txBody>
      </p:sp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21" y="3660841"/>
            <a:ext cx="4836960" cy="31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1" y="4735081"/>
            <a:ext cx="9144000" cy="24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   «Oh»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lapin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«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quelle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belle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rouge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  Je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voudrais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bien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manger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belle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rouge.»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537" y="2845081"/>
            <a:ext cx="552960" cy="55296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6199909" y="2572394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What do you think 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rabbit wants to eat?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6458684" y="3403471"/>
            <a:ext cx="295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Answer: the red apple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72406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01" y="4408201"/>
            <a:ext cx="2449440" cy="17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mouton blanc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monte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sur ma tête.»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Freeform 5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21" y="375588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4" name="AutoShape 7"/>
          <p:cNvSpPr>
            <a:spLocks noChangeArrowheads="1"/>
          </p:cNvSpPr>
          <p:nvPr/>
        </p:nvSpPr>
        <p:spPr bwMode="auto">
          <a:xfrm>
            <a:off x="4898880" y="1796041"/>
            <a:ext cx="2286720" cy="1143360"/>
          </a:xfrm>
          <a:prstGeom prst="wedgeEllipseCallout">
            <a:avLst>
              <a:gd name="adj1" fmla="val -25833"/>
              <a:gd name="adj2" fmla="val 12403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3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Vite, vite. monte sur ma  tête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801" y="3209848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42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1" y="1306441"/>
            <a:ext cx="2612160" cy="19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19" y="-15480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641"/>
            <a:ext cx="277632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1" y="179604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162721" y="4245480"/>
            <a:ext cx="8817120" cy="31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Donc, le  mouton monte sur le dos du cheval et le lapin monte sur la tête du mouton.  Il essaie de prendre la pomme, mais c'est impossible!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782" y="3171240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33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0" y="2939401"/>
            <a:ext cx="4510080" cy="19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AutoShape 2"/>
          <p:cNvSpPr>
            <a:spLocks noChangeArrowheads="1"/>
          </p:cNvSpPr>
          <p:nvPr/>
        </p:nvSpPr>
        <p:spPr bwMode="auto">
          <a:xfrm>
            <a:off x="8327521" y="361"/>
            <a:ext cx="653760" cy="65376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4276" name="AutoShape 3"/>
          <p:cNvSpPr>
            <a:spLocks noChangeArrowheads="1"/>
          </p:cNvSpPr>
          <p:nvPr/>
        </p:nvSpPr>
        <p:spPr bwMode="auto">
          <a:xfrm flipH="1">
            <a:off x="5222881" y="979560"/>
            <a:ext cx="2939040" cy="1307520"/>
          </a:xfrm>
          <a:prstGeom prst="wedgeEllipseCallout">
            <a:avLst>
              <a:gd name="adj1" fmla="val 26667"/>
              <a:gd name="adj2" fmla="val 16240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2452" rIns="81638" bIns="42452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Hmmm, je vais chercher mon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 ami, la souris.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979200" y="816841"/>
            <a:ext cx="228672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999360" y="979561"/>
            <a:ext cx="24307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" y="5772"/>
            <a:ext cx="1143361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880" y="3102121"/>
            <a:ext cx="6204960" cy="45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1" y="4735081"/>
            <a:ext cx="914400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   «Hmmm»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lapin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      «je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vais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chercher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mon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ami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la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souris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.»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9633" y="328428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36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119" y="2749797"/>
            <a:ext cx="4836960" cy="34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326881" y="5224681"/>
            <a:ext cx="8490240" cy="16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Le lapin sautille, le lapin sautille vers la maison de la petite souris marron.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736"/>
            <a:ext cx="4510080" cy="31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6881" y="3089521"/>
            <a:ext cx="552960" cy="5529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014967" y="2164981"/>
            <a:ext cx="2781372" cy="1169631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Who lives in this house?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6177272" y="2920244"/>
            <a:ext cx="295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Answer: the brown mouse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80452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fill="hold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fill="hold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fill="hold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 fill="hold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 fill="hold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 fill="hold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 fill="hold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840" y="2449801"/>
            <a:ext cx="4734721" cy="34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" y="3429001"/>
            <a:ext cx="9144000" cy="57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Toc, toc, toc!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C'est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qui?»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petite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souris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marron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C'est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lapin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  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Viens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m'aider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s'il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pl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âit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»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Oui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j'arrive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tout de suite.»</a:t>
            </a:r>
          </a:p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2" name="AutoShape 3"/>
          <p:cNvSpPr>
            <a:spLocks noChangeArrowheads="1"/>
          </p:cNvSpPr>
          <p:nvPr/>
        </p:nvSpPr>
        <p:spPr bwMode="auto">
          <a:xfrm>
            <a:off x="1959841" y="489961"/>
            <a:ext cx="2286720" cy="1470240"/>
          </a:xfrm>
          <a:prstGeom prst="wedgeEllipseCallout">
            <a:avLst>
              <a:gd name="adj1" fmla="val -18134"/>
              <a:gd name="adj2" fmla="val 11625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C'est moi, 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 le petit mouton blanc.  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Viens m'aider s'il te pl</a:t>
            </a:r>
            <a:r>
              <a:rPr lang="en-GB" altLang="en-US" sz="1633">
                <a:solidFill>
                  <a:srgbClr val="000000"/>
                </a:solidFill>
                <a:cs typeface="Arial" panose="020B0604020202020204" pitchFamily="34" charset="0"/>
              </a:rPr>
              <a:t>âit.</a:t>
            </a:r>
          </a:p>
        </p:txBody>
      </p:sp>
      <p:sp>
        <p:nvSpPr>
          <p:cNvPr id="58373" name="AutoShape 4"/>
          <p:cNvSpPr>
            <a:spLocks noChangeArrowheads="1"/>
          </p:cNvSpPr>
          <p:nvPr/>
        </p:nvSpPr>
        <p:spPr bwMode="auto">
          <a:xfrm flipH="1">
            <a:off x="3428641" y="163081"/>
            <a:ext cx="1632960" cy="653760"/>
          </a:xfrm>
          <a:prstGeom prst="wedgeEllipseCallout">
            <a:avLst>
              <a:gd name="adj1" fmla="val -72593"/>
              <a:gd name="adj2" fmla="val 30881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6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C'est qui?</a:t>
            </a:r>
          </a:p>
        </p:txBody>
      </p:sp>
      <p:sp>
        <p:nvSpPr>
          <p:cNvPr id="58374" name="AutoShape 5"/>
          <p:cNvSpPr>
            <a:spLocks noChangeArrowheads="1"/>
          </p:cNvSpPr>
          <p:nvPr/>
        </p:nvSpPr>
        <p:spPr bwMode="auto">
          <a:xfrm flipH="1">
            <a:off x="3428641" y="2122921"/>
            <a:ext cx="1470240" cy="980640"/>
          </a:xfrm>
          <a:prstGeom prst="wedgeEllipseCallout">
            <a:avLst>
              <a:gd name="adj1" fmla="val -80556"/>
              <a:gd name="adj2" fmla="val -213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Oui, j'arrive tout de suite.</a:t>
            </a:r>
          </a:p>
        </p:txBody>
      </p:sp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112681"/>
            <a:ext cx="4510080" cy="31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81" y="2449801"/>
            <a:ext cx="98064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310356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96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61" y="375588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306081" y="5388840"/>
            <a:ext cx="653184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>
                <a:solidFill>
                  <a:srgbClr val="000000"/>
                </a:solidFill>
                <a:latin typeface="Comic Sans MS" panose="030F0702030302020204" pitchFamily="66" charset="0"/>
              </a:rPr>
              <a:t>Alors les deux amis retournent au pommier.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2" name="Freeform 5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04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40" y="3918601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320292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75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Freeform 3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1306081" y="5388840"/>
            <a:ext cx="653184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La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sourit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belle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rouge.</a:t>
            </a:r>
          </a:p>
        </p:txBody>
      </p:sp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41" y="4082761"/>
            <a:ext cx="98064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3276600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3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80" y="2939401"/>
            <a:ext cx="4510080" cy="19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5" name="AutoShape 2"/>
          <p:cNvSpPr>
            <a:spLocks noChangeArrowheads="1"/>
          </p:cNvSpPr>
          <p:nvPr/>
        </p:nvSpPr>
        <p:spPr bwMode="auto">
          <a:xfrm>
            <a:off x="8327521" y="361"/>
            <a:ext cx="653760" cy="65376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979200" y="816841"/>
            <a:ext cx="2286720" cy="3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999360" y="979561"/>
            <a:ext cx="24307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" y="114841"/>
            <a:ext cx="1143361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9" name="AutoShape 6"/>
          <p:cNvSpPr>
            <a:spLocks noChangeArrowheads="1"/>
          </p:cNvSpPr>
          <p:nvPr/>
        </p:nvSpPr>
        <p:spPr bwMode="auto">
          <a:xfrm flipH="1">
            <a:off x="1468800" y="979561"/>
            <a:ext cx="3265920" cy="1470240"/>
          </a:xfrm>
          <a:prstGeom prst="wedgeEllipseCallout">
            <a:avLst>
              <a:gd name="adj1" fmla="val -42745"/>
              <a:gd name="adj2" fmla="val 80148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2452" rIns="81638" bIns="42452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Oh, quelle belle pomme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rouge.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 Je voudrais bien manger</a:t>
            </a:r>
          </a:p>
          <a:p>
            <a:pPr defTabSz="407526" hangingPunct="0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 la belle pomme rouge.</a:t>
            </a: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1" y="4735081"/>
            <a:ext cx="9144000" cy="24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   «</a:t>
            </a:r>
            <a:r>
              <a:rPr lang="en-GB" altLang="en-US" sz="3628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Oh!»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petite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souris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marron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«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quelle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belle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rouge</a:t>
            </a:r>
            <a:r>
              <a:rPr lang="en-GB" altLang="en-US" sz="3628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!  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Je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voudrais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bien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manger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belle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rouge</a:t>
            </a:r>
            <a:r>
              <a:rPr lang="en-GB" altLang="en-US" sz="3628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!»</a:t>
            </a: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2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41" y="2939401"/>
            <a:ext cx="2122560" cy="14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39" y="328428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4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819400"/>
            <a:ext cx="6858000" cy="1938992"/>
          </a:xfrm>
          <a:prstGeom prst="rect">
            <a:avLst/>
          </a:prstGeom>
          <a:solidFill>
            <a:srgbClr val="0099CC">
              <a:alpha val="60000"/>
            </a:srgbClr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Les </a:t>
            </a:r>
            <a:r>
              <a:rPr lang="en-US" sz="6000" dirty="0" err="1" smtClean="0"/>
              <a:t>quatre</a:t>
            </a:r>
            <a:r>
              <a:rPr lang="en-US" sz="6000" dirty="0" smtClean="0"/>
              <a:t> </a:t>
            </a:r>
            <a:r>
              <a:rPr lang="en-US" sz="6000" dirty="0" err="1" smtClean="0"/>
              <a:t>amis</a:t>
            </a:r>
            <a:endParaRPr lang="en-US" sz="6000" dirty="0" smtClean="0"/>
          </a:p>
          <a:p>
            <a:r>
              <a:rPr lang="en-US" sz="6000" dirty="0" smtClean="0"/>
              <a:t>(The four friends)</a:t>
            </a:r>
            <a:endParaRPr lang="en-US" sz="6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30836" cy="2286000"/>
          </a:xfrm>
          <a:solidFill>
            <a:srgbClr val="FF99CC">
              <a:alpha val="52549"/>
            </a:srgbClr>
          </a:solidFill>
        </p:spPr>
        <p:txBody>
          <a:bodyPr/>
          <a:lstStyle/>
          <a:p>
            <a:pPr algn="l"/>
            <a:r>
              <a:rPr lang="en-US" sz="3600" b="0" dirty="0" smtClean="0"/>
              <a:t>This term we </a:t>
            </a:r>
            <a:r>
              <a:rPr lang="en-US" sz="3600" b="0" dirty="0" smtClean="0"/>
              <a:t>are learning the story </a:t>
            </a:r>
            <a:r>
              <a:rPr lang="en-US" sz="3600" b="0" dirty="0" smtClean="0"/>
              <a:t>called:</a:t>
            </a:r>
            <a:endParaRPr lang="en-GB" sz="3600" b="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657600" y="4937857"/>
            <a:ext cx="4191000" cy="1828800"/>
          </a:xfrm>
          <a:prstGeom prst="wedgeRoundRectCallout">
            <a:avLst>
              <a:gd name="adj1" fmla="val 68093"/>
              <a:gd name="adj2" fmla="val -7954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you remember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story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8999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"/>
            <a:ext cx="5715360" cy="45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960201"/>
            <a:ext cx="1306080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Freeform 3"/>
          <p:cNvSpPr>
            <a:spLocks noChangeArrowheads="1"/>
          </p:cNvSpPr>
          <p:nvPr/>
        </p:nvSpPr>
        <p:spPr bwMode="auto">
          <a:xfrm>
            <a:off x="1959841" y="1762920"/>
            <a:ext cx="489600" cy="524160"/>
          </a:xfrm>
          <a:custGeom>
            <a:avLst/>
            <a:gdLst>
              <a:gd name="T0" fmla="*/ 0 w 771"/>
              <a:gd name="T1" fmla="*/ 0 h 867"/>
              <a:gd name="T2" fmla="*/ 135113 w 771"/>
              <a:gd name="T3" fmla="*/ 320583 h 867"/>
              <a:gd name="T4" fmla="*/ 471844 w 771"/>
              <a:gd name="T5" fmla="*/ 320583 h 867"/>
              <a:gd name="T6" fmla="*/ 539050 w 771"/>
              <a:gd name="T7" fmla="*/ 577184 h 867"/>
              <a:gd name="T8" fmla="*/ 0 w 771"/>
              <a:gd name="T9" fmla="*/ 0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867">
                <a:moveTo>
                  <a:pt x="0" y="0"/>
                </a:moveTo>
                <a:lnTo>
                  <a:pt x="193" y="481"/>
                </a:lnTo>
                <a:lnTo>
                  <a:pt x="674" y="481"/>
                </a:lnTo>
                <a:lnTo>
                  <a:pt x="770" y="86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6565" name="AutoShape 4"/>
          <p:cNvSpPr>
            <a:spLocks noChangeArrowheads="1"/>
          </p:cNvSpPr>
          <p:nvPr/>
        </p:nvSpPr>
        <p:spPr bwMode="auto">
          <a:xfrm>
            <a:off x="5224320" y="1469161"/>
            <a:ext cx="2286720" cy="1143360"/>
          </a:xfrm>
          <a:prstGeom prst="wedgeEllipseCallout">
            <a:avLst>
              <a:gd name="adj1" fmla="val -37523"/>
              <a:gd name="adj2" fmla="val 185148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3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  <a:latin typeface="Comic Sans MS" panose="030F0702030302020204" pitchFamily="66" charset="0"/>
              </a:rPr>
              <a:t>Vite, vite. monte sur mon nez.</a:t>
            </a:r>
          </a:p>
        </p:txBody>
      </p:sp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1" y="3755880"/>
            <a:ext cx="3918240" cy="326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7" name="Text Box 6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lapin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monte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sur mon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nez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.»</a:t>
            </a:r>
          </a:p>
        </p:txBody>
      </p:sp>
      <p:pic>
        <p:nvPicPr>
          <p:cNvPr id="6656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01" y="4408201"/>
            <a:ext cx="653760" cy="6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728" y="2975477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93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1" y="939241"/>
            <a:ext cx="2612160" cy="19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1" y="489960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1" y="-1079"/>
            <a:ext cx="816480" cy="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86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960201"/>
            <a:ext cx="277632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1" y="146916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1" y="3429001"/>
            <a:ext cx="9144000" cy="424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Donc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le  mouton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monte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sur le dos du cheval, le lapin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monte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sur la tête du mouton et la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souris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monte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sur le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nez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du lapin.  Elle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étend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la main et...          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elle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prend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belle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rouge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8617" name="Oval 8"/>
          <p:cNvSpPr>
            <a:spLocks noChangeArrowheads="1"/>
          </p:cNvSpPr>
          <p:nvPr/>
        </p:nvSpPr>
        <p:spPr bwMode="auto">
          <a:xfrm rot="21000000">
            <a:off x="-165600" y="-158039"/>
            <a:ext cx="980640" cy="326880"/>
          </a:xfrm>
          <a:prstGeom prst="ellipse">
            <a:avLst/>
          </a:prstGeom>
          <a:solidFill>
            <a:srgbClr val="5C8526"/>
          </a:solidFill>
          <a:ln w="936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8618" name="Freeform 9"/>
          <p:cNvSpPr>
            <a:spLocks noChangeArrowheads="1"/>
          </p:cNvSpPr>
          <p:nvPr/>
        </p:nvSpPr>
        <p:spPr bwMode="auto">
          <a:xfrm>
            <a:off x="603361" y="82441"/>
            <a:ext cx="260640" cy="54720"/>
          </a:xfrm>
          <a:custGeom>
            <a:avLst/>
            <a:gdLst>
              <a:gd name="T0" fmla="*/ 286977 w 799"/>
              <a:gd name="T1" fmla="*/ 59968 h 169"/>
              <a:gd name="T2" fmla="*/ 135937 w 799"/>
              <a:gd name="T3" fmla="*/ 44976 h 169"/>
              <a:gd name="T4" fmla="*/ 0 w 799"/>
              <a:gd name="T5" fmla="*/ 0 h 1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9" h="169">
                <a:moveTo>
                  <a:pt x="798" y="168"/>
                </a:moveTo>
                <a:lnTo>
                  <a:pt x="378" y="126"/>
                </a:lnTo>
                <a:lnTo>
                  <a:pt x="0" y="0"/>
                </a:lnTo>
              </a:path>
            </a:pathLst>
          </a:custGeom>
          <a:noFill/>
          <a:ln w="7200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240" y="2903750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5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1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1" y="939241"/>
            <a:ext cx="2612160" cy="19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1" y="489960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1" y="-1079"/>
            <a:ext cx="816480" cy="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066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960201"/>
            <a:ext cx="277632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1" y="146916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1" y="5061961"/>
            <a:ext cx="9144000" cy="17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Youpi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!»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crie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la petite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souris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 marron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et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elle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descend.         </a:t>
            </a:r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 rot="21000000">
            <a:off x="-165600" y="-158039"/>
            <a:ext cx="980640" cy="326880"/>
          </a:xfrm>
          <a:prstGeom prst="ellipse">
            <a:avLst/>
          </a:prstGeom>
          <a:solidFill>
            <a:srgbClr val="5C8526"/>
          </a:solidFill>
          <a:ln w="936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666" name="Freeform 9"/>
          <p:cNvSpPr>
            <a:spLocks noChangeArrowheads="1"/>
          </p:cNvSpPr>
          <p:nvPr/>
        </p:nvSpPr>
        <p:spPr bwMode="auto">
          <a:xfrm>
            <a:off x="603361" y="82441"/>
            <a:ext cx="260640" cy="54720"/>
          </a:xfrm>
          <a:custGeom>
            <a:avLst/>
            <a:gdLst>
              <a:gd name="T0" fmla="*/ 286977 w 799"/>
              <a:gd name="T1" fmla="*/ 59968 h 169"/>
              <a:gd name="T2" fmla="*/ 135937 w 799"/>
              <a:gd name="T3" fmla="*/ 44976 h 169"/>
              <a:gd name="T4" fmla="*/ 0 w 799"/>
              <a:gd name="T5" fmla="*/ 0 h 1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9" h="169">
                <a:moveTo>
                  <a:pt x="798" y="168"/>
                </a:moveTo>
                <a:lnTo>
                  <a:pt x="378" y="126"/>
                </a:lnTo>
                <a:lnTo>
                  <a:pt x="0" y="0"/>
                </a:lnTo>
              </a:path>
            </a:pathLst>
          </a:custGeom>
          <a:noFill/>
          <a:ln w="7200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667" name="AutoShape 10"/>
          <p:cNvSpPr>
            <a:spLocks noChangeArrowheads="1"/>
          </p:cNvSpPr>
          <p:nvPr/>
        </p:nvSpPr>
        <p:spPr bwMode="auto">
          <a:xfrm>
            <a:off x="1632961" y="163081"/>
            <a:ext cx="1143360" cy="326880"/>
          </a:xfrm>
          <a:prstGeom prst="wedgeEllipseCallout">
            <a:avLst>
              <a:gd name="adj1" fmla="val -48861"/>
              <a:gd name="adj2" fmla="val 109838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4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Youpi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240" y="274500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90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1" y="939241"/>
            <a:ext cx="2612160" cy="19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61" y="3429001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81" y="2939401"/>
            <a:ext cx="816480" cy="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27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960201"/>
            <a:ext cx="277632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1" y="146916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326881" y="5061961"/>
            <a:ext cx="8164800" cy="17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Youpi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!»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crie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lapin </a:t>
            </a:r>
            <a:r>
              <a:rPr lang="en-GB" altLang="en-US" sz="3628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gris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et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il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descend.    </a:t>
            </a:r>
          </a:p>
        </p:txBody>
      </p:sp>
      <p:sp>
        <p:nvSpPr>
          <p:cNvPr id="72713" name="Oval 8"/>
          <p:cNvSpPr>
            <a:spLocks noChangeArrowheads="1"/>
          </p:cNvSpPr>
          <p:nvPr/>
        </p:nvSpPr>
        <p:spPr bwMode="auto">
          <a:xfrm rot="21000000">
            <a:off x="-165600" y="-158039"/>
            <a:ext cx="980640" cy="326880"/>
          </a:xfrm>
          <a:prstGeom prst="ellipse">
            <a:avLst/>
          </a:prstGeom>
          <a:solidFill>
            <a:srgbClr val="5C8526"/>
          </a:solidFill>
          <a:ln w="936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2714" name="Freeform 9"/>
          <p:cNvSpPr>
            <a:spLocks noChangeArrowheads="1"/>
          </p:cNvSpPr>
          <p:nvPr/>
        </p:nvSpPr>
        <p:spPr bwMode="auto">
          <a:xfrm>
            <a:off x="603361" y="82441"/>
            <a:ext cx="260640" cy="54720"/>
          </a:xfrm>
          <a:custGeom>
            <a:avLst/>
            <a:gdLst>
              <a:gd name="T0" fmla="*/ 286977 w 799"/>
              <a:gd name="T1" fmla="*/ 59968 h 169"/>
              <a:gd name="T2" fmla="*/ 135937 w 799"/>
              <a:gd name="T3" fmla="*/ 44976 h 169"/>
              <a:gd name="T4" fmla="*/ 0 w 799"/>
              <a:gd name="T5" fmla="*/ 0 h 1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9" h="169">
                <a:moveTo>
                  <a:pt x="798" y="168"/>
                </a:moveTo>
                <a:lnTo>
                  <a:pt x="378" y="126"/>
                </a:lnTo>
                <a:lnTo>
                  <a:pt x="0" y="0"/>
                </a:lnTo>
              </a:path>
            </a:pathLst>
          </a:custGeom>
          <a:noFill/>
          <a:ln w="7200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2715" name="AutoShape 10"/>
          <p:cNvSpPr>
            <a:spLocks noChangeArrowheads="1"/>
          </p:cNvSpPr>
          <p:nvPr/>
        </p:nvSpPr>
        <p:spPr bwMode="auto">
          <a:xfrm>
            <a:off x="1" y="489961"/>
            <a:ext cx="1143360" cy="326880"/>
          </a:xfrm>
          <a:prstGeom prst="wedgeEllipseCallout">
            <a:avLst>
              <a:gd name="adj1" fmla="val 69963"/>
              <a:gd name="adj2" fmla="val 110639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4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Youpi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946" y="287604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77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1" y="3429001"/>
            <a:ext cx="3428640" cy="27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61" y="3429001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81" y="2939401"/>
            <a:ext cx="816480" cy="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960201"/>
            <a:ext cx="277632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1" y="1469161"/>
            <a:ext cx="1632960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326881" y="5061961"/>
            <a:ext cx="8164800" cy="17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Youpi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!»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crie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mouton blanc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, et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il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descend.    </a:t>
            </a:r>
          </a:p>
        </p:txBody>
      </p:sp>
      <p:sp>
        <p:nvSpPr>
          <p:cNvPr id="74761" name="Oval 8"/>
          <p:cNvSpPr>
            <a:spLocks noChangeArrowheads="1"/>
          </p:cNvSpPr>
          <p:nvPr/>
        </p:nvSpPr>
        <p:spPr bwMode="auto">
          <a:xfrm rot="21000000">
            <a:off x="-165600" y="-158039"/>
            <a:ext cx="980640" cy="326880"/>
          </a:xfrm>
          <a:prstGeom prst="ellipse">
            <a:avLst/>
          </a:prstGeom>
          <a:solidFill>
            <a:srgbClr val="5C8526"/>
          </a:solidFill>
          <a:ln w="936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762" name="Freeform 9"/>
          <p:cNvSpPr>
            <a:spLocks noChangeArrowheads="1"/>
          </p:cNvSpPr>
          <p:nvPr/>
        </p:nvSpPr>
        <p:spPr bwMode="auto">
          <a:xfrm>
            <a:off x="603361" y="82441"/>
            <a:ext cx="260640" cy="54720"/>
          </a:xfrm>
          <a:custGeom>
            <a:avLst/>
            <a:gdLst>
              <a:gd name="T0" fmla="*/ 286977 w 799"/>
              <a:gd name="T1" fmla="*/ 59968 h 169"/>
              <a:gd name="T2" fmla="*/ 135937 w 799"/>
              <a:gd name="T3" fmla="*/ 44976 h 169"/>
              <a:gd name="T4" fmla="*/ 0 w 799"/>
              <a:gd name="T5" fmla="*/ 0 h 1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9" h="169">
                <a:moveTo>
                  <a:pt x="798" y="168"/>
                </a:moveTo>
                <a:lnTo>
                  <a:pt x="378" y="126"/>
                </a:lnTo>
                <a:lnTo>
                  <a:pt x="0" y="0"/>
                </a:lnTo>
              </a:path>
            </a:pathLst>
          </a:custGeom>
          <a:noFill/>
          <a:ln w="7200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763" name="AutoShape 10"/>
          <p:cNvSpPr>
            <a:spLocks noChangeArrowheads="1"/>
          </p:cNvSpPr>
          <p:nvPr/>
        </p:nvSpPr>
        <p:spPr bwMode="auto">
          <a:xfrm>
            <a:off x="1" y="1143721"/>
            <a:ext cx="1143360" cy="326880"/>
          </a:xfrm>
          <a:prstGeom prst="wedgeEllipseCallout">
            <a:avLst>
              <a:gd name="adj1" fmla="val 69963"/>
              <a:gd name="adj2" fmla="val 110639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4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Youpi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328" y="282708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69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1" y="3429001"/>
            <a:ext cx="3428640" cy="27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61" y="3429001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81" y="2939401"/>
            <a:ext cx="816480" cy="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3321"/>
            <a:ext cx="3103200" cy="24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21" y="2901961"/>
            <a:ext cx="1967040" cy="137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326881" y="5551561"/>
            <a:ext cx="8164800" cy="13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  «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Youpi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!» </a:t>
            </a:r>
            <a:r>
              <a:rPr lang="en-GB" altLang="en-US" sz="3628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crie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28" dirty="0">
                <a:solidFill>
                  <a:srgbClr val="FF0000"/>
                </a:solidFill>
                <a:latin typeface="Comic Sans MS" panose="030F0702030302020204" pitchFamily="66" charset="0"/>
              </a:rPr>
              <a:t>le petit cheval noir</a:t>
            </a:r>
            <a:r>
              <a:rPr lang="en-GB" altLang="en-US" sz="3628" dirty="0">
                <a:solidFill>
                  <a:srgbClr val="000000"/>
                </a:solidFill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76809" name="Oval 8"/>
          <p:cNvSpPr>
            <a:spLocks noChangeArrowheads="1"/>
          </p:cNvSpPr>
          <p:nvPr/>
        </p:nvSpPr>
        <p:spPr bwMode="auto">
          <a:xfrm rot="21000000">
            <a:off x="-165600" y="-158039"/>
            <a:ext cx="980640" cy="326880"/>
          </a:xfrm>
          <a:prstGeom prst="ellipse">
            <a:avLst/>
          </a:prstGeom>
          <a:solidFill>
            <a:srgbClr val="5C8526"/>
          </a:solidFill>
          <a:ln w="936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810" name="Freeform 9"/>
          <p:cNvSpPr>
            <a:spLocks noChangeArrowheads="1"/>
          </p:cNvSpPr>
          <p:nvPr/>
        </p:nvSpPr>
        <p:spPr bwMode="auto">
          <a:xfrm>
            <a:off x="603361" y="82441"/>
            <a:ext cx="260640" cy="54720"/>
          </a:xfrm>
          <a:custGeom>
            <a:avLst/>
            <a:gdLst>
              <a:gd name="T0" fmla="*/ 286977 w 799"/>
              <a:gd name="T1" fmla="*/ 59968 h 169"/>
              <a:gd name="T2" fmla="*/ 135937 w 799"/>
              <a:gd name="T3" fmla="*/ 44976 h 169"/>
              <a:gd name="T4" fmla="*/ 0 w 799"/>
              <a:gd name="T5" fmla="*/ 0 h 1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9" h="169">
                <a:moveTo>
                  <a:pt x="798" y="168"/>
                </a:moveTo>
                <a:lnTo>
                  <a:pt x="378" y="126"/>
                </a:lnTo>
                <a:lnTo>
                  <a:pt x="0" y="0"/>
                </a:lnTo>
              </a:path>
            </a:pathLst>
          </a:custGeom>
          <a:noFill/>
          <a:ln w="7200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eaLnBrk="0" hangingPunct="0"/>
            <a:endParaRPr lang="en-GB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811" name="AutoShape 10"/>
          <p:cNvSpPr>
            <a:spLocks noChangeArrowheads="1"/>
          </p:cNvSpPr>
          <p:nvPr/>
        </p:nvSpPr>
        <p:spPr bwMode="auto">
          <a:xfrm>
            <a:off x="2939041" y="1469161"/>
            <a:ext cx="1143360" cy="326880"/>
          </a:xfrm>
          <a:prstGeom prst="wedgeEllipseCallout">
            <a:avLst>
              <a:gd name="adj1" fmla="val -29949"/>
              <a:gd name="adj2" fmla="val 163384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4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1633">
                <a:solidFill>
                  <a:srgbClr val="000000"/>
                </a:solidFill>
              </a:rPr>
              <a:t>Youpi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5437" y="4039638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58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1" y="3429001"/>
            <a:ext cx="3428640" cy="27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80" y="3266280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3321"/>
            <a:ext cx="3103200" cy="24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1" y="2937961"/>
            <a:ext cx="1967040" cy="137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326881" y="5061961"/>
            <a:ext cx="8164800" cy="17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</a:rPr>
              <a:t>Croc, croc, croc.  </a:t>
            </a:r>
            <a:r>
              <a:rPr lang="en-GB" altLang="en-US" sz="3628" dirty="0">
                <a:solidFill>
                  <a:srgbClr val="FF0000"/>
                </a:solidFill>
              </a:rPr>
              <a:t>Les </a:t>
            </a:r>
            <a:r>
              <a:rPr lang="en-GB" altLang="en-US" sz="3628" dirty="0" err="1">
                <a:solidFill>
                  <a:srgbClr val="FF0000"/>
                </a:solidFill>
              </a:rPr>
              <a:t>quatres</a:t>
            </a:r>
            <a:r>
              <a:rPr lang="en-GB" altLang="en-US" sz="3628" dirty="0">
                <a:solidFill>
                  <a:srgbClr val="FF0000"/>
                </a:solidFill>
              </a:rPr>
              <a:t> </a:t>
            </a:r>
            <a:r>
              <a:rPr lang="en-GB" altLang="en-US" sz="3628" dirty="0" err="1">
                <a:solidFill>
                  <a:srgbClr val="FF0000"/>
                </a:solidFill>
              </a:rPr>
              <a:t>amis</a:t>
            </a:r>
            <a:r>
              <a:rPr lang="en-GB" altLang="en-US" sz="3628" dirty="0">
                <a:solidFill>
                  <a:srgbClr val="FF0000"/>
                </a:solidFill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</a:rPr>
              <a:t>mangent</a:t>
            </a:r>
            <a:r>
              <a:rPr lang="en-GB" altLang="en-US" sz="3628" dirty="0">
                <a:solidFill>
                  <a:srgbClr val="000000"/>
                </a:solidFill>
              </a:rPr>
              <a:t> </a:t>
            </a:r>
            <a:r>
              <a:rPr lang="en-GB" altLang="en-US" sz="3628" dirty="0">
                <a:solidFill>
                  <a:srgbClr val="FF0000"/>
                </a:solidFill>
              </a:rPr>
              <a:t>la belle </a:t>
            </a:r>
            <a:r>
              <a:rPr lang="en-GB" altLang="en-US" sz="3628" dirty="0" err="1">
                <a:solidFill>
                  <a:srgbClr val="FF0000"/>
                </a:solidFill>
              </a:rPr>
              <a:t>pomme</a:t>
            </a:r>
            <a:r>
              <a:rPr lang="en-GB" altLang="en-US" sz="3628" dirty="0">
                <a:solidFill>
                  <a:srgbClr val="FF0000"/>
                </a:solidFill>
              </a:rPr>
              <a:t> rouge</a:t>
            </a:r>
            <a:r>
              <a:rPr lang="en-GB" altLang="en-US" sz="3628" dirty="0">
                <a:solidFill>
                  <a:srgbClr val="000000"/>
                </a:solidFill>
              </a:rPr>
              <a:t>.  </a:t>
            </a:r>
            <a:r>
              <a:rPr lang="en-GB" altLang="en-US" sz="3628" dirty="0" err="1">
                <a:solidFill>
                  <a:srgbClr val="000000"/>
                </a:solidFill>
              </a:rPr>
              <a:t>Miam</a:t>
            </a:r>
            <a:r>
              <a:rPr lang="en-GB" altLang="en-US" sz="3628" dirty="0">
                <a:solidFill>
                  <a:srgbClr val="000000"/>
                </a:solidFill>
              </a:rPr>
              <a:t>!</a:t>
            </a:r>
          </a:p>
        </p:txBody>
      </p:sp>
      <p:pic>
        <p:nvPicPr>
          <p:cNvPr id="7885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41" y="3266281"/>
            <a:ext cx="980640" cy="6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401" y="4250346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3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1" y="3429001"/>
            <a:ext cx="3428640" cy="27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80" y="3266280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3321"/>
            <a:ext cx="3103200" cy="24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1" y="2937961"/>
            <a:ext cx="1967040" cy="137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816481" y="4899241"/>
            <a:ext cx="7021440" cy="26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 err="1">
                <a:solidFill>
                  <a:srgbClr val="000000"/>
                </a:solidFill>
              </a:rPr>
              <a:t>Puis</a:t>
            </a:r>
            <a:r>
              <a:rPr lang="en-GB" altLang="en-US" sz="3628" dirty="0">
                <a:solidFill>
                  <a:srgbClr val="000000"/>
                </a:solidFill>
              </a:rPr>
              <a:t> </a:t>
            </a:r>
            <a:r>
              <a:rPr lang="en-GB" altLang="en-US" sz="3628" dirty="0">
                <a:solidFill>
                  <a:srgbClr val="FF0000"/>
                </a:solidFill>
              </a:rPr>
              <a:t>le petit cheval noir </a:t>
            </a:r>
            <a:r>
              <a:rPr lang="en-GB" altLang="en-US" sz="3628" dirty="0" err="1">
                <a:solidFill>
                  <a:srgbClr val="000000"/>
                </a:solidFill>
              </a:rPr>
              <a:t>galope</a:t>
            </a:r>
            <a:r>
              <a:rPr lang="en-GB" altLang="en-US" sz="3628" dirty="0">
                <a:solidFill>
                  <a:srgbClr val="000000"/>
                </a:solidFill>
              </a:rPr>
              <a:t> </a:t>
            </a:r>
            <a:r>
              <a:rPr lang="en-GB" altLang="en-US" sz="3628" dirty="0">
                <a:solidFill>
                  <a:srgbClr val="000000"/>
                </a:solidFill>
                <a:cs typeface="Arial" panose="020B0604020202020204" pitchFamily="34" charset="0"/>
              </a:rPr>
              <a:t>à la </a:t>
            </a:r>
            <a:r>
              <a:rPr lang="en-GB" altLang="en-US" sz="3628" dirty="0" err="1">
                <a:solidFill>
                  <a:srgbClr val="000000"/>
                </a:solidFill>
                <a:cs typeface="Arial" panose="020B0604020202020204" pitchFamily="34" charset="0"/>
              </a:rPr>
              <a:t>maison</a:t>
            </a:r>
            <a:r>
              <a:rPr lang="en-GB" altLang="en-US" sz="3628" dirty="0">
                <a:solidFill>
                  <a:srgbClr val="000000"/>
                </a:solidFill>
                <a:cs typeface="Arial" panose="020B0604020202020204" pitchFamily="34" charset="0"/>
              </a:rPr>
              <a:t>.   Au revoir.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801" y="408276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8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01" y="212292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92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61" y="3429001"/>
            <a:ext cx="3428640" cy="27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20" y="3429001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0" name="Text Box 5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295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41" y="2936521"/>
            <a:ext cx="1967040" cy="137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816481" y="5224681"/>
            <a:ext cx="7021440" cy="1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FF0000"/>
                </a:solidFill>
              </a:rPr>
              <a:t>Le petit mouton blanc </a:t>
            </a:r>
            <a:r>
              <a:rPr lang="en-GB" altLang="en-US" sz="3628" dirty="0">
                <a:solidFill>
                  <a:srgbClr val="000000"/>
                </a:solidFill>
              </a:rPr>
              <a:t>court </a:t>
            </a:r>
            <a:r>
              <a:rPr lang="en-GB" altLang="en-US" sz="3628" dirty="0">
                <a:solidFill>
                  <a:srgbClr val="000000"/>
                </a:solidFill>
                <a:cs typeface="Arial" panose="020B0604020202020204" pitchFamily="34" charset="0"/>
              </a:rPr>
              <a:t>à la </a:t>
            </a:r>
            <a:r>
              <a:rPr lang="en-GB" altLang="en-US" sz="3628" dirty="0" err="1">
                <a:solidFill>
                  <a:srgbClr val="000000"/>
                </a:solidFill>
                <a:cs typeface="Arial" panose="020B0604020202020204" pitchFamily="34" charset="0"/>
              </a:rPr>
              <a:t>maison</a:t>
            </a:r>
            <a:r>
              <a:rPr lang="en-GB" altLang="en-US" sz="3628" dirty="0">
                <a:solidFill>
                  <a:srgbClr val="000000"/>
                </a:solidFill>
                <a:cs typeface="Arial" panose="020B0604020202020204" pitchFamily="34" charset="0"/>
              </a:rPr>
              <a:t>.  Au revoir.</a:t>
            </a:r>
          </a:p>
        </p:txBody>
      </p:sp>
      <p:pic>
        <p:nvPicPr>
          <p:cNvPr id="8295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61" y="2122921"/>
            <a:ext cx="3103200" cy="21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081" y="3285001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49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01" y="212292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92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41" y="3429001"/>
            <a:ext cx="3428640" cy="27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20" y="3755880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816481" y="5224681"/>
            <a:ext cx="7021440" cy="1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FF0000"/>
                </a:solidFill>
              </a:rPr>
              <a:t>Le petit lapin </a:t>
            </a:r>
            <a:r>
              <a:rPr lang="en-GB" altLang="en-US" sz="3628" dirty="0" err="1">
                <a:solidFill>
                  <a:srgbClr val="FF0000"/>
                </a:solidFill>
              </a:rPr>
              <a:t>gris</a:t>
            </a:r>
            <a:r>
              <a:rPr lang="en-GB" altLang="en-US" sz="3628" dirty="0">
                <a:solidFill>
                  <a:srgbClr val="FF0000"/>
                </a:solidFill>
              </a:rPr>
              <a:t> </a:t>
            </a:r>
            <a:r>
              <a:rPr lang="en-GB" altLang="en-US" sz="3628" dirty="0" err="1">
                <a:solidFill>
                  <a:srgbClr val="000000"/>
                </a:solidFill>
              </a:rPr>
              <a:t>sautille</a:t>
            </a:r>
            <a:r>
              <a:rPr lang="en-GB" altLang="en-US" sz="3628" dirty="0">
                <a:solidFill>
                  <a:srgbClr val="000000"/>
                </a:solidFill>
              </a:rPr>
              <a:t> </a:t>
            </a:r>
            <a:r>
              <a:rPr lang="en-GB" altLang="en-US" sz="3628" dirty="0">
                <a:solidFill>
                  <a:srgbClr val="000000"/>
                </a:solidFill>
                <a:cs typeface="Arial" panose="020B0604020202020204" pitchFamily="34" charset="0"/>
              </a:rPr>
              <a:t>à la </a:t>
            </a:r>
            <a:r>
              <a:rPr lang="en-GB" altLang="en-US" sz="3628" dirty="0" err="1">
                <a:solidFill>
                  <a:srgbClr val="000000"/>
                </a:solidFill>
                <a:cs typeface="Arial" panose="020B0604020202020204" pitchFamily="34" charset="0"/>
              </a:rPr>
              <a:t>maison</a:t>
            </a:r>
            <a:r>
              <a:rPr lang="en-GB" altLang="en-US" sz="3628" dirty="0">
                <a:solidFill>
                  <a:srgbClr val="000000"/>
                </a:solidFill>
                <a:cs typeface="Arial" panose="020B0604020202020204" pitchFamily="34" charset="0"/>
              </a:rPr>
              <a:t>.  Au revoir.</a:t>
            </a:r>
          </a:p>
        </p:txBody>
      </p:sp>
      <p:pic>
        <p:nvPicPr>
          <p:cNvPr id="8500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80" y="2477160"/>
            <a:ext cx="2286720" cy="176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241" y="3029304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characters moving around: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036056"/>
            <a:ext cx="5126078" cy="3398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4308" y="1988127"/>
            <a:ext cx="68531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/>
              <a:t>le cheval </a:t>
            </a:r>
            <a:r>
              <a:rPr lang="en-GB" sz="7200" dirty="0" err="1" smtClean="0"/>
              <a:t>galope</a:t>
            </a:r>
            <a:endParaRPr lang="en-GB" sz="7200" dirty="0"/>
          </a:p>
        </p:txBody>
      </p:sp>
      <p:sp>
        <p:nvSpPr>
          <p:cNvPr id="6" name="6-Point Star 5"/>
          <p:cNvSpPr/>
          <p:nvPr/>
        </p:nvSpPr>
        <p:spPr bwMode="auto">
          <a:xfrm>
            <a:off x="128834" y="1459744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99909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Mime 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horse galloping!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909" y="4770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8653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01" y="212292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921"/>
            <a:ext cx="4510080" cy="28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20" y="3836520"/>
            <a:ext cx="4896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653761" y="5388840"/>
            <a:ext cx="7837920" cy="13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07526" hangingPunct="0">
              <a:lnSpc>
                <a:spcPct val="38000"/>
              </a:lnSpc>
              <a:buClr>
                <a:srgbClr val="000000"/>
              </a:buClr>
              <a:buSzPct val="45000"/>
            </a:pPr>
            <a:endParaRPr lang="en-US" altLang="en-US" sz="1633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816481" y="5224681"/>
            <a:ext cx="7021440" cy="1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>
                <a:solidFill>
                  <a:srgbClr val="000000"/>
                </a:solidFill>
              </a:rPr>
              <a:t>Et </a:t>
            </a:r>
            <a:r>
              <a:rPr lang="en-GB" altLang="en-US" sz="3628" dirty="0">
                <a:solidFill>
                  <a:srgbClr val="FF0000"/>
                </a:solidFill>
              </a:rPr>
              <a:t>la petite </a:t>
            </a:r>
            <a:r>
              <a:rPr lang="en-GB" altLang="en-US" sz="3628" dirty="0" err="1">
                <a:solidFill>
                  <a:srgbClr val="FF0000"/>
                </a:solidFill>
              </a:rPr>
              <a:t>souris</a:t>
            </a:r>
            <a:r>
              <a:rPr lang="en-GB" altLang="en-US" sz="3628" dirty="0">
                <a:solidFill>
                  <a:srgbClr val="FF0000"/>
                </a:solidFill>
              </a:rPr>
              <a:t> marron </a:t>
            </a:r>
            <a:r>
              <a:rPr lang="en-GB" altLang="en-US" sz="3628" dirty="0" err="1">
                <a:solidFill>
                  <a:srgbClr val="000000"/>
                </a:solidFill>
              </a:rPr>
              <a:t>trottine</a:t>
            </a:r>
            <a:r>
              <a:rPr lang="en-GB" altLang="en-US" sz="3628" dirty="0">
                <a:solidFill>
                  <a:srgbClr val="000000"/>
                </a:solidFill>
              </a:rPr>
              <a:t> </a:t>
            </a:r>
            <a:r>
              <a:rPr lang="en-GB" altLang="en-US" sz="3628" dirty="0">
                <a:solidFill>
                  <a:srgbClr val="000000"/>
                </a:solidFill>
                <a:cs typeface="Arial" panose="020B0604020202020204" pitchFamily="34" charset="0"/>
              </a:rPr>
              <a:t>à la </a:t>
            </a:r>
            <a:r>
              <a:rPr lang="en-GB" altLang="en-US" sz="3628" dirty="0" err="1">
                <a:solidFill>
                  <a:srgbClr val="000000"/>
                </a:solidFill>
                <a:cs typeface="Arial" panose="020B0604020202020204" pitchFamily="34" charset="0"/>
              </a:rPr>
              <a:t>maison</a:t>
            </a:r>
            <a:r>
              <a:rPr lang="en-GB" altLang="en-US" sz="3628" dirty="0">
                <a:solidFill>
                  <a:srgbClr val="000000"/>
                </a:solidFill>
                <a:cs typeface="Arial" panose="020B0604020202020204" pitchFamily="34" charset="0"/>
              </a:rPr>
              <a:t>.  Au revoir.</a:t>
            </a:r>
          </a:p>
        </p:txBody>
      </p:sp>
      <p:pic>
        <p:nvPicPr>
          <p:cNvPr id="870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1" y="1633320"/>
            <a:ext cx="4082400" cy="27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801" y="2745000"/>
            <a:ext cx="552960" cy="5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62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vector graphic: Book, Draft, Open, Read, Sket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362812"/>
            <a:ext cx="9255241" cy="594360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105400" y="2209800"/>
            <a:ext cx="3059101" cy="9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3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160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732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304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887663" indent="-198438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26" hangingPunct="0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n-US" sz="3628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Fin.</a:t>
            </a:r>
            <a:endParaRPr lang="en-GB" altLang="en-US" sz="3628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33109" y="3578795"/>
            <a:ext cx="2781372" cy="1145606"/>
          </a:xfrm>
          <a:prstGeom prst="wedgeRoundRectCallout">
            <a:avLst>
              <a:gd name="adj1" fmla="val 58951"/>
              <a:gd name="adj2" fmla="val 8257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Hope </a:t>
            </a:r>
            <a:r>
              <a:rPr lang="en-US" sz="2000" dirty="0"/>
              <a:t>you enjoyed </a:t>
            </a:r>
            <a:endParaRPr lang="en-US" sz="20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the story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iclaseestuclase.files.wordpress.com/2012/05/semaf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3400"/>
            <a:ext cx="396240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894576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dirty="0" smtClean="0"/>
              <a:t>I can…</a:t>
            </a:r>
          </a:p>
          <a:p>
            <a:pPr algn="l"/>
            <a:endParaRPr lang="en-GB" sz="2800" dirty="0" smtClean="0"/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Pizzicato-Swash"/>
              </a:rPr>
              <a:t>notice the spelling of familiar words.</a:t>
            </a:r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endParaRPr lang="en-US" sz="2800" kern="0" dirty="0">
              <a:solidFill>
                <a:srgbClr val="000000"/>
              </a:solidFill>
              <a:latin typeface="Pizzicato-Swash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r>
              <a:rPr lang="en-US" sz="2800" kern="0" dirty="0" err="1">
                <a:solidFill>
                  <a:srgbClr val="000000"/>
                </a:solidFill>
                <a:latin typeface="Pizzicato-Swash"/>
              </a:rPr>
              <a:t>recognise</a:t>
            </a:r>
            <a:r>
              <a:rPr lang="en-US" sz="2800" kern="0" dirty="0">
                <a:solidFill>
                  <a:srgbClr val="000000"/>
                </a:solidFill>
                <a:latin typeface="Pizzicato-Swash"/>
              </a:rPr>
              <a:t> some familiar words in written form</a:t>
            </a:r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endParaRPr lang="en-US" sz="2800" kern="0" dirty="0">
              <a:solidFill>
                <a:srgbClr val="000000"/>
              </a:solidFill>
              <a:latin typeface="Pizzicato-Swash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Pizzicato-Swash"/>
              </a:rPr>
              <a:t>sing a song in French.</a:t>
            </a:r>
          </a:p>
        </p:txBody>
      </p:sp>
    </p:spTree>
    <p:extLst>
      <p:ext uri="{BB962C8B-B14F-4D97-AF65-F5344CB8AC3E}">
        <p14:creationId xmlns:p14="http://schemas.microsoft.com/office/powerpoint/2010/main" val="189832757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243922" y="1612144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799" y="1988127"/>
            <a:ext cx="7956783" cy="3879273"/>
            <a:chOff x="1066799" y="1988127"/>
            <a:chExt cx="7956783" cy="3879273"/>
          </a:xfrm>
        </p:grpSpPr>
        <p:sp>
          <p:nvSpPr>
            <p:cNvPr id="5" name="Rectangle 4"/>
            <p:cNvSpPr/>
            <p:nvPr/>
          </p:nvSpPr>
          <p:spPr>
            <a:xfrm>
              <a:off x="2478199" y="1988127"/>
              <a:ext cx="654538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/>
                <a:t>le </a:t>
              </a:r>
              <a:r>
                <a:rPr lang="en-GB" sz="7200" dirty="0" smtClean="0"/>
                <a:t>mouton </a:t>
              </a:r>
              <a:r>
                <a:rPr lang="en-GB" sz="7200" dirty="0" smtClean="0"/>
                <a:t>court</a:t>
              </a:r>
              <a:endParaRPr lang="en-GB" sz="7200" dirty="0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799" y="3276600"/>
              <a:ext cx="4068925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6199909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Mime 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sheep running!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999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028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167196" y="1199971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579" y="1988127"/>
            <a:ext cx="8572113" cy="4309845"/>
            <a:chOff x="297579" y="1988127"/>
            <a:chExt cx="8572113" cy="4309845"/>
          </a:xfrm>
        </p:grpSpPr>
        <p:sp>
          <p:nvSpPr>
            <p:cNvPr id="5" name="Rectangle 4"/>
            <p:cNvSpPr/>
            <p:nvPr/>
          </p:nvSpPr>
          <p:spPr>
            <a:xfrm>
              <a:off x="2632086" y="1988127"/>
              <a:ext cx="623760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/>
                <a:t>le </a:t>
              </a:r>
              <a:r>
                <a:rPr lang="en-GB" sz="7200" dirty="0" smtClean="0"/>
                <a:t>lapin </a:t>
              </a:r>
              <a:r>
                <a:rPr lang="en-GB" sz="7200" dirty="0" err="1" smtClean="0"/>
                <a:t>sautille</a:t>
              </a:r>
              <a:endParaRPr lang="en-GB" sz="7200" dirty="0"/>
            </a:p>
          </p:txBody>
        </p:sp>
        <p:pic>
          <p:nvPicPr>
            <p:cNvPr id="7" name="Picture 12" descr="Image result for rabbit clip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79" y="2803992"/>
              <a:ext cx="4669014" cy="349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6199909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Mime the </a:t>
            </a:r>
          </a:p>
          <a:p>
            <a:r>
              <a:rPr lang="en-US" sz="2400" dirty="0" smtClean="0"/>
              <a:t>rabbit hopping!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318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358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108052" y="1800135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01254" y="1988127"/>
            <a:ext cx="6699271" cy="3991866"/>
            <a:chOff x="2401254" y="1988127"/>
            <a:chExt cx="6699271" cy="3991866"/>
          </a:xfrm>
        </p:grpSpPr>
        <p:sp>
          <p:nvSpPr>
            <p:cNvPr id="5" name="Rectangle 4"/>
            <p:cNvSpPr/>
            <p:nvPr/>
          </p:nvSpPr>
          <p:spPr>
            <a:xfrm>
              <a:off x="2401254" y="1988127"/>
              <a:ext cx="669927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 smtClean="0"/>
                <a:t>la </a:t>
              </a:r>
              <a:r>
                <a:rPr lang="en-GB" sz="7200" dirty="0" err="1" smtClean="0"/>
                <a:t>souris</a:t>
              </a:r>
              <a:r>
                <a:rPr lang="en-GB" sz="7200" dirty="0" smtClean="0"/>
                <a:t> </a:t>
              </a:r>
              <a:r>
                <a:rPr lang="en-GB" sz="7200" dirty="0" err="1" smtClean="0"/>
                <a:t>trottine</a:t>
              </a:r>
              <a:endParaRPr lang="en-GB" sz="7200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657600"/>
              <a:ext cx="3352800" cy="2322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" name="Rounded Rectangular Callout 11"/>
          <p:cNvSpPr/>
          <p:nvPr/>
        </p:nvSpPr>
        <p:spPr bwMode="auto">
          <a:xfrm>
            <a:off x="5750889" y="356659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 the mouse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trots!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129" y="3741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893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ch</a:t>
            </a:r>
            <a:r>
              <a:rPr lang="en-US" dirty="0" smtClean="0"/>
              <a:t>” sound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are reading and listening to the story </a:t>
            </a:r>
            <a:r>
              <a:rPr lang="en-US" dirty="0"/>
              <a:t>again </a:t>
            </a:r>
            <a:r>
              <a:rPr lang="en-US" dirty="0" smtClean="0"/>
              <a:t>put your fingers </a:t>
            </a:r>
            <a:r>
              <a:rPr lang="en-US" dirty="0"/>
              <a:t>to </a:t>
            </a:r>
            <a:r>
              <a:rPr lang="en-US" dirty="0" smtClean="0"/>
              <a:t>your lips </a:t>
            </a:r>
            <a:r>
              <a:rPr lang="en-US" dirty="0"/>
              <a:t>each time they hear the </a:t>
            </a:r>
            <a:r>
              <a:rPr lang="en-US" dirty="0" err="1"/>
              <a:t>sh</a:t>
            </a:r>
            <a:r>
              <a:rPr lang="en-US" dirty="0"/>
              <a:t> sound, </a:t>
            </a:r>
            <a:r>
              <a:rPr lang="en-US" dirty="0" err="1"/>
              <a:t>eg</a:t>
            </a:r>
            <a:r>
              <a:rPr lang="en-US" dirty="0"/>
              <a:t> champs (fields), cheval, </a:t>
            </a:r>
            <a:r>
              <a:rPr lang="en-US" dirty="0" err="1"/>
              <a:t>chercher</a:t>
            </a:r>
            <a:r>
              <a:rPr lang="en-US" dirty="0"/>
              <a:t> (to look for) </a:t>
            </a:r>
            <a:endParaRPr lang="en-US" dirty="0" smtClean="0"/>
          </a:p>
        </p:txBody>
      </p:sp>
      <p:pic>
        <p:nvPicPr>
          <p:cNvPr id="4" name="Picture 3" descr="Los nuevos emojis que llegarán a tu móvil: T-Rex, Elf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7200"/>
            <a:ext cx="2031746" cy="20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888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Background">
  <a:themeElements>
    <a:clrScheme name="Retro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troBackground">
      <a:majorFont>
        <a:latin typeface="Pizzicato-Swash"/>
        <a:ea typeface=""/>
        <a:cs typeface=""/>
      </a:majorFont>
      <a:minorFont>
        <a:latin typeface="Pizzicato-Swa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tro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C:\DOCUME~1\Tracy\LOCALS~1\Temp\Temporary Directory 1 for RetroBackground.zip\RetroBackground.pot</Template>
  <TotalTime>11569</TotalTime>
  <Words>1281</Words>
  <Application>Microsoft Office PowerPoint</Application>
  <PresentationFormat>On-screen Show (4:3)</PresentationFormat>
  <Paragraphs>220</Paragraphs>
  <Slides>52</Slides>
  <Notes>40</Notes>
  <HiddenSlides>0</HiddenSlides>
  <MMClips>50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Comic Sans MS</vt:lpstr>
      <vt:lpstr>Lucida Sans Unicode</vt:lpstr>
      <vt:lpstr>Pizzicato-Swash</vt:lpstr>
      <vt:lpstr>Symbol</vt:lpstr>
      <vt:lpstr>Times New Roman</vt:lpstr>
      <vt:lpstr>Wingdings</vt:lpstr>
      <vt:lpstr>RetroBackground</vt:lpstr>
      <vt:lpstr>Office Theme</vt:lpstr>
      <vt:lpstr>PowerPoint Presentation</vt:lpstr>
      <vt:lpstr>By the end of this lesson you will be able to:</vt:lpstr>
      <vt:lpstr>Today’s song:</vt:lpstr>
      <vt:lpstr>This term we are learning the story called:</vt:lpstr>
      <vt:lpstr>The characters moving around:</vt:lpstr>
      <vt:lpstr>PowerPoint Presentation</vt:lpstr>
      <vt:lpstr>PowerPoint Presentation</vt:lpstr>
      <vt:lpstr>PowerPoint Presentation</vt:lpstr>
      <vt:lpstr>“ch” sound</vt:lpstr>
      <vt:lpstr>“ch”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mccann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3c Moving Monsters</dc:title>
  <dc:creator>Windows User</dc:creator>
  <cp:lastModifiedBy>Melody</cp:lastModifiedBy>
  <cp:revision>196</cp:revision>
  <dcterms:created xsi:type="dcterms:W3CDTF">2008-01-03T10:03:44Z</dcterms:created>
  <dcterms:modified xsi:type="dcterms:W3CDTF">2020-04-20T15:18:05Z</dcterms:modified>
</cp:coreProperties>
</file>