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4" r:id="rId3"/>
    <p:sldMasterId id="2147483696" r:id="rId4"/>
  </p:sldMasterIdLst>
  <p:notesMasterIdLst>
    <p:notesMasterId r:id="rId14"/>
  </p:notesMasterIdLst>
  <p:handoutMasterIdLst>
    <p:handoutMasterId r:id="rId15"/>
  </p:handoutMasterIdLst>
  <p:sldIdLst>
    <p:sldId id="278" r:id="rId5"/>
    <p:sldId id="294" r:id="rId6"/>
    <p:sldId id="490" r:id="rId7"/>
    <p:sldId id="422" r:id="rId8"/>
    <p:sldId id="491" r:id="rId9"/>
    <p:sldId id="495" r:id="rId10"/>
    <p:sldId id="496" r:id="rId11"/>
    <p:sldId id="494" r:id="rId12"/>
    <p:sldId id="296" r:id="rId13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FF"/>
    <a:srgbClr val="FF0000"/>
    <a:srgbClr val="00CC00"/>
    <a:srgbClr val="0000FF"/>
    <a:srgbClr val="33CC33"/>
    <a:srgbClr val="B71E42"/>
    <a:srgbClr val="CC0066"/>
    <a:srgbClr val="6699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76C5C3-3457-4C7D-86A9-E6EC1674BB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22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5C43AE-0CBF-4810-97F8-373AB4877C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696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46D30-583E-4784-9ECA-137FD44C4F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1550"/>
      </p:ext>
    </p:extLst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838200"/>
            <a:ext cx="20764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769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5651"/>
      </p:ext>
    </p:extLst>
  </p:cSld>
  <p:clrMapOvr>
    <a:masterClrMapping/>
  </p:clrMapOvr>
  <p:transition spd="slow">
    <p:cover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22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923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3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3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923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923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3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924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924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4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924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924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4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4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924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925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5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925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25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5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5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5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5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925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</p:grp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CC6CFD-CD91-4892-8A2D-EB039C5D756B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  <p:sp>
        <p:nvSpPr>
          <p:cNvPr id="92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fr-FR" noProof="0" smtClean="0"/>
              <a:t>Click to edit Master title style</a:t>
            </a:r>
          </a:p>
        </p:txBody>
      </p:sp>
      <p:sp>
        <p:nvSpPr>
          <p:cNvPr id="92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fr-F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53446080"/>
      </p:ext>
    </p:extLst>
  </p:cSld>
  <p:clrMapOvr>
    <a:masterClrMapping/>
  </p:clrMapOvr>
  <p:transition spd="slow">
    <p:cover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1121B-E725-466D-9893-0CBD655FF23B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40630"/>
      </p:ext>
    </p:extLst>
  </p:cSld>
  <p:clrMapOvr>
    <a:masterClrMapping/>
  </p:clrMapOvr>
  <p:transition spd="slow">
    <p:cover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7FE42-68F9-42E1-887D-9AD4030AABE6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15364"/>
      </p:ext>
    </p:extLst>
  </p:cSld>
  <p:clrMapOvr>
    <a:masterClrMapping/>
  </p:clrMapOvr>
  <p:transition spd="slow">
    <p:cover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E316C-7749-46F1-8CB0-246A9FB9982D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71852"/>
      </p:ext>
    </p:extLst>
  </p:cSld>
  <p:clrMapOvr>
    <a:masterClrMapping/>
  </p:clrMapOvr>
  <p:transition spd="slow">
    <p:cover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D8FC5-B60D-4EDD-92EE-E0EBD303C843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30110"/>
      </p:ext>
    </p:extLst>
  </p:cSld>
  <p:clrMapOvr>
    <a:masterClrMapping/>
  </p:clrMapOvr>
  <p:transition spd="slow">
    <p:cover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CDD47-9378-46D9-A9AA-5EF6D8B9F029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56006"/>
      </p:ext>
    </p:extLst>
  </p:cSld>
  <p:clrMapOvr>
    <a:masterClrMapping/>
  </p:clrMapOvr>
  <p:transition spd="slow">
    <p:cover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2933C-C469-4BFE-ABDD-C9FCD9E9E1A6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73577"/>
      </p:ext>
    </p:extLst>
  </p:cSld>
  <p:clrMapOvr>
    <a:masterClrMapping/>
  </p:clrMapOvr>
  <p:transition spd="slow">
    <p:cover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1EACD-82B7-4752-96D7-4F48BB23F051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36592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740255"/>
      </p:ext>
    </p:extLst>
  </p:cSld>
  <p:clrMapOvr>
    <a:masterClrMapping/>
  </p:clrMapOvr>
  <p:transition spd="slow">
    <p:cover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2EBFE-29CE-42F6-9D08-E990521D29F1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3183"/>
      </p:ext>
    </p:extLst>
  </p:cSld>
  <p:clrMapOvr>
    <a:masterClrMapping/>
  </p:clrMapOvr>
  <p:transition spd="slow">
    <p:cover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6161C-932F-4C8F-BF52-9813055B6C82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24095"/>
      </p:ext>
    </p:extLst>
  </p:cSld>
  <p:clrMapOvr>
    <a:masterClrMapping/>
  </p:clrMapOvr>
  <p:transition spd="slow">
    <p:cover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7721B-EAA0-4663-BF0F-2F495E054890}" type="slidenum">
              <a:rPr lang="fr-FR">
                <a:solidFill>
                  <a:srgbClr val="006699"/>
                </a:solidFill>
              </a:rPr>
              <a:pPr/>
              <a:t>‹#›</a:t>
            </a:fld>
            <a:endParaRPr lang="fr-FR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57901"/>
      </p:ext>
    </p:extLst>
  </p:cSld>
  <p:clrMapOvr>
    <a:masterClrMapping/>
  </p:clrMapOvr>
  <p:transition spd="slow">
    <p:cover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22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33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47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1976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512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67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1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736330"/>
      </p:ext>
    </p:extLst>
  </p:cSld>
  <p:clrMapOvr>
    <a:masterClrMapping/>
  </p:clrMapOvr>
  <p:transition spd="slow">
    <p:cover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99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5444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959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9224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2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154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613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134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08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5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767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40767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50191"/>
      </p:ext>
    </p:extLst>
  </p:cSld>
  <p:clrMapOvr>
    <a:masterClrMapping/>
  </p:clrMapOvr>
  <p:transition spd="slow">
    <p:cover dir="r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58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1867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526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766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6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0027"/>
      </p:ext>
    </p:extLst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711826"/>
      </p:ext>
    </p:extLst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779566"/>
      </p:ext>
    </p:extLst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796796"/>
      </p:ext>
    </p:extLst>
  </p:cSld>
  <p:clrMapOvr>
    <a:masterClrMapping/>
  </p:clrMapOvr>
  <p:transition spd="slow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978765"/>
      </p:ext>
    </p:extLst>
  </p:cSld>
  <p:clrMapOvr>
    <a:masterClrMapping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305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u"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66"/>
          </a:solidFill>
          <a:latin typeface="Pizzicato-Swash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grpSp>
          <p:nvGrpSpPr>
            <p:cNvPr id="819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grpSp>
          <p:nvGrpSpPr>
            <p:cNvPr id="820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grpSp>
            <p:nvGrpSpPr>
              <p:cNvPr id="820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20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l"/>
                  <a:endParaRPr lang="en-GB" sz="1800">
                    <a:solidFill>
                      <a:srgbClr val="006699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820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l"/>
                  <a:endParaRPr lang="en-GB" sz="1800">
                    <a:solidFill>
                      <a:srgbClr val="006699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821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l"/>
                  <a:endParaRPr lang="en-GB" sz="1800">
                    <a:solidFill>
                      <a:srgbClr val="006699"/>
                    </a:solidFill>
                    <a:latin typeface="Verdana" pitchFamily="34" charset="0"/>
                  </a:endParaRPr>
                </a:p>
              </p:txBody>
            </p:sp>
          </p:grpSp>
        </p:grpSp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1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1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821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2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lang="en-GB" sz="1800">
                  <a:solidFill>
                    <a:srgbClr val="006699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822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3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3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3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3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  <p:sp>
          <p:nvSpPr>
            <p:cNvPr id="823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GB" sz="1800">
                <a:solidFill>
                  <a:srgbClr val="006699"/>
                </a:solidFill>
                <a:latin typeface="Verdana" pitchFamily="34" charset="0"/>
              </a:endParaRPr>
            </a:p>
          </p:txBody>
        </p:sp>
      </p:grpSp>
      <p:sp>
        <p:nvSpPr>
          <p:cNvPr id="823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/>
            <a:endParaRPr lang="fr-FR">
              <a:solidFill>
                <a:srgbClr val="006699"/>
              </a:solidFill>
              <a:latin typeface="Verdana" pitchFamily="34" charset="0"/>
            </a:endParaRP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>
              <a:solidFill>
                <a:srgbClr val="006699"/>
              </a:solidFill>
              <a:latin typeface="Verdana" pitchFamily="34" charset="0"/>
            </a:endParaRPr>
          </a:p>
        </p:txBody>
      </p:sp>
      <p:sp>
        <p:nvSpPr>
          <p:cNvPr id="824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8AE3A7-AFDE-4B22-8BCD-465D233CD4F2}" type="slidenum">
              <a:rPr lang="fr-FR">
                <a:solidFill>
                  <a:srgbClr val="006699"/>
                </a:solidFill>
                <a:latin typeface="Verdana" pitchFamily="34" charset="0"/>
              </a:rPr>
              <a:pPr/>
              <a:t>‹#›</a:t>
            </a:fld>
            <a:endParaRPr lang="fr-FR">
              <a:solidFill>
                <a:srgbClr val="0066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8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ru"/>
  </p:transition>
  <p:hf sldNum="0" hd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25EB-6218-458C-BABB-59971D546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8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417B29-AFDE-D341-8C02-76C052531A4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975"/>
            <a:ext cx="7772400" cy="2979738"/>
          </a:xfrm>
        </p:spPr>
        <p:txBody>
          <a:bodyPr/>
          <a:lstStyle/>
          <a:p>
            <a:r>
              <a:rPr lang="en-US" sz="4800" dirty="0">
                <a:latin typeface="Arial"/>
              </a:rPr>
              <a:t>¡¡</a:t>
            </a:r>
            <a:r>
              <a:rPr lang="en-GB" sz="4800" dirty="0" err="1"/>
              <a:t>Buenas</a:t>
            </a:r>
            <a:r>
              <a:rPr lang="en-GB" sz="4800" dirty="0"/>
              <a:t> </a:t>
            </a:r>
            <a:r>
              <a:rPr lang="en-GB" sz="4800" dirty="0" err="1" smtClean="0"/>
              <a:t>tardes</a:t>
            </a:r>
            <a:r>
              <a:rPr lang="en-GB" sz="4800" dirty="0" smtClean="0"/>
              <a:t> </a:t>
            </a:r>
            <a:r>
              <a:rPr lang="en-GB" sz="4800" dirty="0" smtClean="0"/>
              <a:t>a </a:t>
            </a:r>
            <a:r>
              <a:rPr lang="en-GB" sz="4800" dirty="0" err="1" smtClean="0"/>
              <a:t>todas</a:t>
            </a:r>
            <a:r>
              <a:rPr lang="en-GB" sz="4800" dirty="0"/>
              <a:t>!!</a:t>
            </a:r>
            <a:br>
              <a:rPr lang="en-GB" sz="4800" dirty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- Send me a         to show that you’re ready!</a:t>
            </a:r>
            <a:endParaRPr lang="en-GB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66800" y="5281613"/>
            <a:ext cx="8255000" cy="1485900"/>
          </a:xfrm>
        </p:spPr>
        <p:txBody>
          <a:bodyPr/>
          <a:lstStyle/>
          <a:p>
            <a:endParaRPr lang="en-GB" sz="2800" dirty="0"/>
          </a:p>
          <a:p>
            <a:r>
              <a:rPr lang="en-GB" sz="2000" dirty="0"/>
              <a:t>The Spanish lesson will start shortly.</a:t>
            </a:r>
            <a:endParaRPr lang="fr-FR" sz="2000" dirty="0"/>
          </a:p>
        </p:txBody>
      </p:sp>
      <p:pic>
        <p:nvPicPr>
          <p:cNvPr id="2" name="Picture 1" descr="File:Emoji u1f44d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7526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94779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Mj0303479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34925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28600" y="3048000"/>
            <a:ext cx="8458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C0066"/>
                </a:solidFill>
                <a:latin typeface="Pizzicato-Swash" pitchFamily="2" charset="0"/>
              </a:defRPr>
            </a:lvl9pPr>
          </a:lstStyle>
          <a:p>
            <a:r>
              <a:rPr lang="en-GB" sz="2800" b="0" u="sng" dirty="0" smtClean="0"/>
              <a:t>Grammar Practice pages 72-73</a:t>
            </a:r>
          </a:p>
          <a:p>
            <a:r>
              <a:rPr lang="en-GB" sz="2800" b="0" u="sng" dirty="0" smtClean="0"/>
              <a:t>L.O.</a:t>
            </a:r>
            <a:r>
              <a:rPr lang="en-GB" sz="2800" b="0" u="sng" dirty="0" smtClean="0">
                <a:latin typeface="Comic Sans MS" pitchFamily="66" charset="0"/>
                <a:cs typeface="Arial" pitchFamily="34" charset="0"/>
              </a:rPr>
              <a:t> Improving our understanding of grammar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30584" y="103549"/>
            <a:ext cx="6745141" cy="6334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GB" sz="2800" b="1" dirty="0" smtClean="0">
                <a:solidFill>
                  <a:srgbClr val="CC00FF"/>
                </a:solidFill>
              </a:rPr>
              <a:t>Hoy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es</a:t>
            </a:r>
            <a:endParaRPr lang="en-GB" sz="2800" b="1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2632796" y="145537"/>
            <a:ext cx="6477000" cy="404813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4B1C7F85-3395-429F-8011-CC730EFCE973}" type="datetime2">
              <a:rPr lang="es-ES" sz="2800" u="sng" smtClean="0">
                <a:solidFill>
                  <a:prstClr val="black"/>
                </a:solidFill>
              </a:rPr>
              <a:pPr>
                <a:defRPr/>
              </a:pPr>
              <a:t>lunes, 6 de abril de 2020</a:t>
            </a:fld>
            <a:endParaRPr lang="fr-FR" sz="1600" u="sng" dirty="0">
              <a:solidFill>
                <a:prstClr val="black"/>
              </a:solidFill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00" y="103549"/>
            <a:ext cx="10144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288991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45024"/>
            <a:ext cx="3059832" cy="1626567"/>
          </a:xfrm>
          <a:prstGeom prst="rect">
            <a:avLst/>
          </a:prstGeom>
          <a:solidFill>
            <a:srgbClr val="33E39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231433"/>
            <a:ext cx="3059832" cy="1626567"/>
          </a:xfrm>
          <a:prstGeom prst="rect">
            <a:avLst/>
          </a:prstGeom>
          <a:solidFill>
            <a:srgbClr val="0D6C6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9832" y="3645025"/>
            <a:ext cx="3240360" cy="1584176"/>
          </a:xfrm>
          <a:prstGeom prst="rect">
            <a:avLst/>
          </a:prstGeom>
          <a:solidFill>
            <a:srgbClr val="82F1D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2FFA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9832" y="5231433"/>
            <a:ext cx="3240360" cy="1626567"/>
          </a:xfrm>
          <a:prstGeom prst="rect">
            <a:avLst/>
          </a:prstGeom>
          <a:solidFill>
            <a:srgbClr val="2E9B73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3645024"/>
            <a:ext cx="2843808" cy="1626567"/>
          </a:xfrm>
          <a:prstGeom prst="rect">
            <a:avLst/>
          </a:prstGeom>
          <a:solidFill>
            <a:srgbClr val="0D6C6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00192" y="5229200"/>
            <a:ext cx="2843808" cy="1628800"/>
          </a:xfrm>
          <a:prstGeom prst="rect">
            <a:avLst/>
          </a:prstGeom>
          <a:solidFill>
            <a:srgbClr val="82F1D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2FFA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692696"/>
            <a:ext cx="557937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Retrieval Practice Challenge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166237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How many points can you score?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59832" y="1988840"/>
            <a:ext cx="3240360" cy="1656183"/>
          </a:xfrm>
          <a:prstGeom prst="rect">
            <a:avLst/>
          </a:prstGeom>
          <a:solidFill>
            <a:srgbClr val="33E39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988840"/>
            <a:ext cx="3059832" cy="1656183"/>
          </a:xfrm>
          <a:prstGeom prst="rect">
            <a:avLst/>
          </a:prstGeom>
          <a:solidFill>
            <a:srgbClr val="82F1D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22FFA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00192" y="1988840"/>
            <a:ext cx="2843808" cy="1656184"/>
          </a:xfrm>
          <a:prstGeom prst="rect">
            <a:avLst/>
          </a:prstGeom>
          <a:solidFill>
            <a:srgbClr val="2E9B73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1410" y="0"/>
            <a:ext cx="2063130" cy="400110"/>
          </a:xfrm>
          <a:prstGeom prst="rect">
            <a:avLst/>
          </a:prstGeom>
          <a:solidFill>
            <a:srgbClr val="82F1DF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Last lesson (1)</a:t>
            </a:r>
            <a:endParaRPr kumimoji="0" lang="en-US" sz="2000" b="0" i="0" u="none" strike="noStrike" kern="1200" cap="none" spc="0" normalizeH="0" baseline="0" noProof="0" dirty="0">
              <a:ln w="18415" cmpd="sng">
                <a:solidFill>
                  <a:prstClr val="black"/>
                </a:solidFill>
                <a:prstDash val="solid"/>
              </a:ln>
              <a:solidFill>
                <a:srgbClr val="92F2F0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76823" y="0"/>
            <a:ext cx="2207145" cy="400110"/>
          </a:xfrm>
          <a:prstGeom prst="rect">
            <a:avLst/>
          </a:prstGeom>
          <a:solidFill>
            <a:srgbClr val="33E39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Last week (2)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83969" y="0"/>
            <a:ext cx="2592287" cy="400110"/>
          </a:xfrm>
          <a:prstGeom prst="rect">
            <a:avLst/>
          </a:prstGeom>
          <a:solidFill>
            <a:srgbClr val="2E9B73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Two weeks ago (3)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882218" y="0"/>
            <a:ext cx="2261782" cy="400110"/>
          </a:xfrm>
          <a:prstGeom prst="rect">
            <a:avLst/>
          </a:prstGeom>
          <a:solidFill>
            <a:srgbClr val="0D6C64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Further back! (4)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060848"/>
            <a:ext cx="26946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1 point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Toni participated in the Tomatina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festival (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participamos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04975" y="3714798"/>
            <a:ext cx="2694655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1 point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Yesterday I went to Las 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Fallas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ir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9345" y="5301208"/>
            <a:ext cx="2694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1 point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We spent a week in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Valencia (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pasar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44773" y="3800943"/>
            <a:ext cx="2694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4 points</a:t>
            </a:r>
          </a:p>
          <a:p>
            <a:pPr lvl="1"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What time is it in Spanish: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</a:t>
            </a:r>
            <a:r>
              <a:rPr lang="en-US" sz="2000" dirty="0" smtClean="0">
                <a:solidFill>
                  <a:prstClr val="white"/>
                </a:solidFill>
                <a:latin typeface="Comic Sans MS"/>
                <a:cs typeface="Comic Sans MS"/>
              </a:rPr>
              <a:t>1:55?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9512" y="5301208"/>
            <a:ext cx="2694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4 points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prstClr val="white"/>
                </a:solidFill>
                <a:latin typeface="Comic Sans MS"/>
                <a:cs typeface="Comic Sans MS"/>
              </a:rPr>
              <a:t>Give 3 adjectives to describe your friend’s personality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49345" y="1988840"/>
            <a:ext cx="2694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3 points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Name 3 sports you play in snow/ice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47864" y="5301208"/>
            <a:ext cx="2694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3 points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Name 3 sports in Spanish you have to play in teams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512" y="3717032"/>
            <a:ext cx="2694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2 points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What does the word “</a:t>
            </a:r>
            <a:r>
              <a:rPr lang="en-US" sz="20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Fallas</a:t>
            </a:r>
            <a:r>
              <a:rPr lang="en-US" sz="2000" dirty="0" smtClean="0">
                <a:solidFill>
                  <a:prstClr val="black"/>
                </a:solidFill>
                <a:latin typeface="Comic Sans MS"/>
                <a:cs typeface="Comic Sans MS"/>
              </a:rPr>
              <a:t>” mean?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47864" y="2060848"/>
            <a:ext cx="2694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2 points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What are the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Fallas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models made of?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 l="7048" t="7380"/>
          <a:stretch/>
        </p:blipFill>
        <p:spPr>
          <a:xfrm>
            <a:off x="7380312" y="404664"/>
            <a:ext cx="1644233" cy="1512167"/>
          </a:xfrm>
          <a:prstGeom prst="rect">
            <a:avLst/>
          </a:prstGeom>
        </p:spPr>
      </p:pic>
      <p:sp>
        <p:nvSpPr>
          <p:cNvPr id="11" name="10-Point Star 10"/>
          <p:cNvSpPr/>
          <p:nvPr/>
        </p:nvSpPr>
        <p:spPr>
          <a:xfrm>
            <a:off x="179512" y="404664"/>
            <a:ext cx="1498836" cy="1584176"/>
          </a:xfrm>
          <a:prstGeom prst="star10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 smtClean="0">
                <a:solidFill>
                  <a:prstClr val="black"/>
                </a:solidFill>
                <a:latin typeface="Comic Sans MS"/>
                <a:cs typeface="Comic Sans MS"/>
              </a:rPr>
              <a:t>Topic 4 </a:t>
            </a:r>
            <a:r>
              <a:rPr lang="fr-FR" sz="1600" dirty="0" err="1" smtClean="0">
                <a:solidFill>
                  <a:prstClr val="black"/>
                </a:solidFill>
                <a:latin typeface="Comic Sans MS"/>
                <a:cs typeface="Comic Sans MS"/>
              </a:rPr>
              <a:t>Hispanic</a:t>
            </a:r>
            <a:r>
              <a:rPr lang="fr-FR" sz="1600" dirty="0" smtClean="0">
                <a:solidFill>
                  <a:prstClr val="black"/>
                </a:solidFill>
                <a:latin typeface="Comic Sans MS"/>
                <a:cs typeface="Comic Sans MS"/>
              </a:rPr>
              <a:t> festivals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655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sz="40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By the end of this lesson you will be able to</a:t>
            </a:r>
            <a:r>
              <a:rPr lang="en-GB" sz="400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Apply grammar in context.</a:t>
            </a:r>
          </a:p>
          <a:p>
            <a:endParaRPr lang="en-GB" sz="2800" dirty="0"/>
          </a:p>
          <a:p>
            <a:r>
              <a:rPr lang="en-GB" sz="2800" dirty="0" smtClean="0"/>
              <a:t>Develop your exam techniques.</a:t>
            </a: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Revise big numbers in Spanish.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0082015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4" y="3810000"/>
            <a:ext cx="6664036" cy="1143000"/>
          </a:xfrm>
          <a:solidFill>
            <a:srgbClr val="00CC00">
              <a:alpha val="52941"/>
            </a:srgbClr>
          </a:solidFill>
        </p:spPr>
        <p:txBody>
          <a:bodyPr/>
          <a:lstStyle/>
          <a:p>
            <a:pPr algn="l"/>
            <a:r>
              <a:rPr lang="en-US" sz="3600" b="0" dirty="0" smtClean="0"/>
              <a:t>Task 2. Traduce las </a:t>
            </a:r>
            <a:r>
              <a:rPr lang="en-US" sz="3600" b="0" dirty="0" err="1" smtClean="0"/>
              <a:t>frases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en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página</a:t>
            </a:r>
            <a:r>
              <a:rPr lang="en-US" sz="3600" b="0" dirty="0" smtClean="0"/>
              <a:t> “</a:t>
            </a:r>
            <a:r>
              <a:rPr lang="en-US" sz="3600" b="0" dirty="0" err="1" smtClean="0"/>
              <a:t>setenta</a:t>
            </a:r>
            <a:r>
              <a:rPr lang="en-US" sz="3600" b="0" dirty="0" smtClean="0"/>
              <a:t> y dos”</a:t>
            </a:r>
            <a:endParaRPr lang="en-GB" sz="36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914400"/>
            <a:ext cx="4648200" cy="2308324"/>
          </a:xfrm>
          <a:prstGeom prst="rect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Task 1. Copy the “Spelling changes in the </a:t>
            </a:r>
            <a:r>
              <a:rPr lang="en-US" dirty="0" err="1" smtClean="0"/>
              <a:t>preterite</a:t>
            </a:r>
            <a:r>
              <a:rPr lang="en-US" dirty="0" smtClean="0"/>
              <a:t>” box in your book.</a:t>
            </a:r>
            <a:endParaRPr lang="en-GB" dirty="0"/>
          </a:p>
        </p:txBody>
      </p:sp>
      <p:sp>
        <p:nvSpPr>
          <p:cNvPr id="4" name="6-Point Star 3"/>
          <p:cNvSpPr/>
          <p:nvPr/>
        </p:nvSpPr>
        <p:spPr bwMode="auto">
          <a:xfrm>
            <a:off x="5715000" y="652706"/>
            <a:ext cx="2209800" cy="2590800"/>
          </a:xfrm>
          <a:prstGeom prst="star6">
            <a:avLst/>
          </a:prstGeom>
          <a:solidFill>
            <a:srgbClr val="FFFF00"/>
          </a:solidFill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Highlight the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spelling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changes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3004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909" y="3754582"/>
            <a:ext cx="6096000" cy="1569660"/>
          </a:xfrm>
          <a:prstGeom prst="rect">
            <a:avLst/>
          </a:prstGeom>
          <a:solidFill>
            <a:srgbClr val="0000FF">
              <a:alpha val="69804"/>
            </a:srgbClr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/>
              <a:t>Task 3. </a:t>
            </a:r>
            <a:r>
              <a:rPr lang="en-US" sz="3200" dirty="0" err="1" smtClean="0"/>
              <a:t>Completa</a:t>
            </a:r>
            <a:r>
              <a:rPr lang="en-US" sz="3200" dirty="0" smtClean="0"/>
              <a:t> las </a:t>
            </a:r>
            <a:r>
              <a:rPr lang="en-US" sz="3200" dirty="0" err="1" smtClean="0"/>
              <a:t>frases</a:t>
            </a:r>
            <a:r>
              <a:rPr lang="en-US" sz="3200" dirty="0" smtClean="0"/>
              <a:t> con el </a:t>
            </a:r>
            <a:r>
              <a:rPr lang="en-US" sz="3200" dirty="0" err="1" smtClean="0"/>
              <a:t>verbo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la forma </a:t>
            </a:r>
            <a:r>
              <a:rPr lang="en-US" sz="3200" dirty="0" err="1" smtClean="0"/>
              <a:t>correcta</a:t>
            </a:r>
            <a:r>
              <a:rPr lang="en-US" sz="3200" dirty="0" smtClean="0"/>
              <a:t>. </a:t>
            </a:r>
            <a:r>
              <a:rPr lang="en-US" sz="3200" dirty="0" err="1" smtClean="0"/>
              <a:t>Página</a:t>
            </a:r>
            <a:r>
              <a:rPr lang="en-US" sz="3200" dirty="0" smtClean="0"/>
              <a:t> </a:t>
            </a:r>
            <a:r>
              <a:rPr lang="en-US" sz="3200" dirty="0" err="1" smtClean="0"/>
              <a:t>setenta</a:t>
            </a:r>
            <a:r>
              <a:rPr lang="en-US" sz="3200" dirty="0" smtClean="0"/>
              <a:t> y </a:t>
            </a:r>
            <a:r>
              <a:rPr lang="en-US" sz="3200" dirty="0" err="1" smtClean="0"/>
              <a:t>tres</a:t>
            </a:r>
            <a:endParaRPr lang="en-GB" sz="3200" dirty="0"/>
          </a:p>
        </p:txBody>
      </p:sp>
      <p:sp>
        <p:nvSpPr>
          <p:cNvPr id="5" name="7-Point Star 4"/>
          <p:cNvSpPr/>
          <p:nvPr/>
        </p:nvSpPr>
        <p:spPr bwMode="auto">
          <a:xfrm>
            <a:off x="6819900" y="4191000"/>
            <a:ext cx="1828800" cy="1676400"/>
          </a:xfrm>
          <a:prstGeom prst="star7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Traduce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frases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1143000"/>
            <a:ext cx="38862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Hay=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there is/are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62500" y="1143000"/>
            <a:ext cx="38862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Present Tense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" y="2438400"/>
            <a:ext cx="38862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Hab</a:t>
            </a:r>
            <a:r>
              <a:rPr kumimoji="0" lang="en-US" sz="36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ía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=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there was /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were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62500" y="2438400"/>
            <a:ext cx="38862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Imperfect Tense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4343400" y="1714500"/>
            <a:ext cx="419100" cy="2667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4343400" y="2905991"/>
            <a:ext cx="419100" cy="2667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381000"/>
            <a:ext cx="3733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Copy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 your book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41217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227"/>
            <a:ext cx="8305800" cy="1143000"/>
          </a:xfrm>
        </p:spPr>
        <p:txBody>
          <a:bodyPr/>
          <a:lstStyle/>
          <a:p>
            <a:r>
              <a:rPr lang="en-US" dirty="0" smtClean="0"/>
              <a:t>Revising numbers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305800" cy="1077218"/>
          </a:xfrm>
          <a:prstGeom prst="rect">
            <a:avLst/>
          </a:prstGeom>
          <a:solidFill>
            <a:srgbClr val="00CC00">
              <a:alpha val="69804"/>
            </a:srgbClr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3200" dirty="0" smtClean="0"/>
              <a:t>Multiples of ten apart from 20 (</a:t>
            </a:r>
            <a:r>
              <a:rPr lang="en-US" sz="3200" dirty="0" err="1" smtClean="0"/>
              <a:t>veinte</a:t>
            </a:r>
            <a:r>
              <a:rPr lang="en-US" sz="3200" dirty="0" smtClean="0"/>
              <a:t>) and 30 (</a:t>
            </a:r>
            <a:r>
              <a:rPr lang="en-US" sz="3200" dirty="0" err="1" smtClean="0"/>
              <a:t>treinta</a:t>
            </a:r>
            <a:r>
              <a:rPr lang="en-US" sz="3200" dirty="0" smtClean="0"/>
              <a:t>) end in 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r>
              <a:rPr lang="en-US" sz="3200" dirty="0" err="1" smtClean="0">
                <a:solidFill>
                  <a:srgbClr val="FF0000"/>
                </a:solidFill>
              </a:rPr>
              <a:t>enta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8305800" cy="1077218"/>
          </a:xfrm>
          <a:prstGeom prst="rect">
            <a:avLst/>
          </a:prstGeom>
          <a:solidFill>
            <a:srgbClr val="FFFF00">
              <a:alpha val="69804"/>
            </a:srgbClr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3200" dirty="0" smtClean="0"/>
              <a:t>Hundreds apart from 100 (</a:t>
            </a:r>
            <a:r>
              <a:rPr lang="en-US" sz="3200" dirty="0" err="1" smtClean="0"/>
              <a:t>cien</a:t>
            </a:r>
            <a:r>
              <a:rPr lang="en-US" sz="3200" dirty="0" smtClean="0"/>
              <a:t>) end in  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r>
              <a:rPr lang="en-US" sz="3200" dirty="0" err="1" smtClean="0">
                <a:solidFill>
                  <a:srgbClr val="FF0000"/>
                </a:solidFill>
              </a:rPr>
              <a:t>ientos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8305800" cy="584775"/>
          </a:xfrm>
          <a:prstGeom prst="rect">
            <a:avLst/>
          </a:prstGeom>
          <a:solidFill>
            <a:srgbClr val="6600FF">
              <a:alpha val="69804"/>
            </a:srgbClr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3200" dirty="0" smtClean="0"/>
              <a:t>Thousands </a:t>
            </a:r>
            <a:r>
              <a:rPr lang="en-US" sz="3200" dirty="0" smtClean="0">
                <a:solidFill>
                  <a:srgbClr val="FF0000"/>
                </a:solidFill>
              </a:rPr>
              <a:t>-mil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273" y="5160212"/>
            <a:ext cx="8305800" cy="1077218"/>
          </a:xfrm>
          <a:prstGeom prst="rect">
            <a:avLst/>
          </a:prstGeom>
          <a:solidFill>
            <a:srgbClr val="FF00FF">
              <a:alpha val="69804"/>
            </a:srgbClr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3200" b="1" dirty="0" smtClean="0"/>
              <a:t>For more about numbers, see pages 14-15 at the front of your book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58916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 descr="Teach Teacher Teaching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3007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914400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Los </a:t>
            </a:r>
            <a:r>
              <a:rPr lang="en-US" u="sng" dirty="0" err="1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deberes</a:t>
            </a:r>
            <a:r>
              <a:rPr lang="en-US" u="sng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endParaRPr lang="en-US" u="sng" dirty="0" smtClean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Activity 4 on page 73</a:t>
            </a:r>
            <a:endParaRPr lang="en-GB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miclaseestuclase.files.wordpress.com/2012/05/semafo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33400"/>
            <a:ext cx="3962400" cy="574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0" y="894576"/>
            <a:ext cx="510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2800" dirty="0" smtClean="0"/>
              <a:t>I can…</a:t>
            </a:r>
          </a:p>
          <a:p>
            <a:pPr marL="342900" lvl="0" indent="-342900" algn="l">
              <a:spcBef>
                <a:spcPct val="20000"/>
              </a:spcBef>
              <a:buClr>
                <a:srgbClr val="99CC00"/>
              </a:buClr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Pizzicato-Swash"/>
              </a:rPr>
              <a:t>Apply grammar in context.</a:t>
            </a:r>
          </a:p>
          <a:p>
            <a:pPr marL="342900" lvl="0" indent="-342900" algn="l">
              <a:spcBef>
                <a:spcPct val="20000"/>
              </a:spcBef>
              <a:buClr>
                <a:srgbClr val="99CC00"/>
              </a:buClr>
              <a:buFontTx/>
              <a:buChar char="•"/>
            </a:pPr>
            <a:endParaRPr lang="en-US" sz="2800" kern="0" dirty="0">
              <a:solidFill>
                <a:srgbClr val="000000"/>
              </a:solidFill>
              <a:latin typeface="Pizzicato-Swash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99CC00"/>
              </a:buClr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Pizzicato-Swash"/>
              </a:rPr>
              <a:t>Develop your exam techniques.</a:t>
            </a:r>
          </a:p>
          <a:p>
            <a:pPr marL="342900" lvl="0" indent="-342900" algn="l">
              <a:spcBef>
                <a:spcPct val="20000"/>
              </a:spcBef>
              <a:buClr>
                <a:srgbClr val="99CC00"/>
              </a:buClr>
              <a:buFontTx/>
              <a:buChar char="•"/>
            </a:pPr>
            <a:endParaRPr lang="en-US" sz="2800" kern="0" dirty="0">
              <a:solidFill>
                <a:srgbClr val="000000"/>
              </a:solidFill>
              <a:latin typeface="Pizzicato-Swash"/>
            </a:endParaRPr>
          </a:p>
          <a:p>
            <a:pPr marL="342900" lvl="0" indent="-342900" algn="l">
              <a:spcBef>
                <a:spcPct val="20000"/>
              </a:spcBef>
              <a:buClr>
                <a:srgbClr val="99CC00"/>
              </a:buClr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Pizzicato-Swash"/>
              </a:rPr>
              <a:t>Revise big numbers in Spanish.</a:t>
            </a:r>
          </a:p>
        </p:txBody>
      </p:sp>
    </p:spTree>
    <p:extLst>
      <p:ext uri="{BB962C8B-B14F-4D97-AF65-F5344CB8AC3E}">
        <p14:creationId xmlns:p14="http://schemas.microsoft.com/office/powerpoint/2010/main" val="1898327571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Background">
  <a:themeElements>
    <a:clrScheme name="RetroBack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troBackground">
      <a:majorFont>
        <a:latin typeface="Pizzicato-Swash"/>
        <a:ea typeface=""/>
        <a:cs typeface=""/>
      </a:majorFont>
      <a:minorFont>
        <a:latin typeface="Pizzicato-Swa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troBack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roBack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roBack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roBack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roBack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roBack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roBack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roBack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roBack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roBack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roBack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roBack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C:\DOCUME~1\Tracy\LOCALS~1\Temp\Temporary Directory 1 for RetroBackground.zip\RetroBackground.pot</Template>
  <TotalTime>4127</TotalTime>
  <Words>348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Comic Sans MS</vt:lpstr>
      <vt:lpstr>MV Boli</vt:lpstr>
      <vt:lpstr>Pizzicato-Swash</vt:lpstr>
      <vt:lpstr>Verdana</vt:lpstr>
      <vt:lpstr>Wingdings</vt:lpstr>
      <vt:lpstr>RetroBackground</vt:lpstr>
      <vt:lpstr>Balloons</vt:lpstr>
      <vt:lpstr>Office Theme</vt:lpstr>
      <vt:lpstr>1_Office Theme</vt:lpstr>
      <vt:lpstr>¡¡Buenas tardes a todas!!  - Send me a         to show that you’re ready!</vt:lpstr>
      <vt:lpstr>Hoy es</vt:lpstr>
      <vt:lpstr>PowerPoint Presentation</vt:lpstr>
      <vt:lpstr>By the end of this lesson you will be able to:</vt:lpstr>
      <vt:lpstr>Task 2. Traduce las frases en página “setenta y dos”</vt:lpstr>
      <vt:lpstr>PowerPoint Presentation</vt:lpstr>
      <vt:lpstr>Revising numbers</vt:lpstr>
      <vt:lpstr>PowerPoint Presentation</vt:lpstr>
      <vt:lpstr>PowerPoint Presentation</vt:lpstr>
    </vt:vector>
  </TitlesOfParts>
  <Company>mccann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3c Moving Monsters</dc:title>
  <dc:creator>Windows User</dc:creator>
  <cp:lastModifiedBy>Melody</cp:lastModifiedBy>
  <cp:revision>168</cp:revision>
  <dcterms:created xsi:type="dcterms:W3CDTF">2008-01-03T10:03:44Z</dcterms:created>
  <dcterms:modified xsi:type="dcterms:W3CDTF">2020-04-06T15:11:34Z</dcterms:modified>
</cp:coreProperties>
</file>